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56" r:id="rId2"/>
    <p:sldId id="287" r:id="rId3"/>
    <p:sldId id="419" r:id="rId4"/>
    <p:sldId id="378" r:id="rId5"/>
    <p:sldId id="434" r:id="rId6"/>
    <p:sldId id="413" r:id="rId7"/>
    <p:sldId id="425" r:id="rId8"/>
    <p:sldId id="421" r:id="rId9"/>
    <p:sldId id="423" r:id="rId10"/>
    <p:sldId id="433" r:id="rId11"/>
    <p:sldId id="426" r:id="rId12"/>
    <p:sldId id="386" r:id="rId13"/>
    <p:sldId id="265" r:id="rId14"/>
    <p:sldId id="266" r:id="rId15"/>
    <p:sldId id="262" r:id="rId16"/>
    <p:sldId id="332" r:id="rId17"/>
    <p:sldId id="333" r:id="rId18"/>
    <p:sldId id="381" r:id="rId19"/>
    <p:sldId id="337" r:id="rId20"/>
    <p:sldId id="314" r:id="rId21"/>
    <p:sldId id="388" r:id="rId22"/>
    <p:sldId id="389" r:id="rId23"/>
    <p:sldId id="390" r:id="rId24"/>
    <p:sldId id="391" r:id="rId25"/>
    <p:sldId id="392" r:id="rId26"/>
    <p:sldId id="393" r:id="rId27"/>
    <p:sldId id="394" r:id="rId28"/>
    <p:sldId id="395" r:id="rId29"/>
    <p:sldId id="396" r:id="rId30"/>
    <p:sldId id="397" r:id="rId31"/>
    <p:sldId id="318" r:id="rId32"/>
    <p:sldId id="400" r:id="rId33"/>
    <p:sldId id="412" r:id="rId34"/>
    <p:sldId id="399" r:id="rId35"/>
    <p:sldId id="361" r:id="rId36"/>
    <p:sldId id="286" r:id="rId37"/>
    <p:sldId id="295" r:id="rId38"/>
    <p:sldId id="296" r:id="rId39"/>
    <p:sldId id="369" r:id="rId40"/>
    <p:sldId id="366" r:id="rId41"/>
    <p:sldId id="367" r:id="rId42"/>
    <p:sldId id="402" r:id="rId43"/>
    <p:sldId id="375" r:id="rId44"/>
    <p:sldId id="403" r:id="rId45"/>
    <p:sldId id="404" r:id="rId46"/>
    <p:sldId id="405" r:id="rId47"/>
    <p:sldId id="406" r:id="rId48"/>
    <p:sldId id="407" r:id="rId49"/>
    <p:sldId id="429" r:id="rId50"/>
    <p:sldId id="430" r:id="rId51"/>
    <p:sldId id="431" r:id="rId52"/>
    <p:sldId id="432" r:id="rId53"/>
    <p:sldId id="411" r:id="rId54"/>
    <p:sldId id="373" r:id="rId55"/>
    <p:sldId id="325" r:id="rId56"/>
  </p:sldIdLst>
  <p:sldSz cx="9144000" cy="6858000" type="screen4x3"/>
  <p:notesSz cx="69850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EF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706" autoAdjust="0"/>
  </p:normalViewPr>
  <p:slideViewPr>
    <p:cSldViewPr>
      <p:cViewPr>
        <p:scale>
          <a:sx n="90" d="100"/>
          <a:sy n="90" d="100"/>
        </p:scale>
        <p:origin x="1476" y="3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E938C8EB-6410-41CF-9DFC-212CFB19B9B4}" type="datetimeFigureOut">
              <a:rPr lang="en-US" smtClean="0"/>
              <a:t>2/9/2017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14B236FE-83A7-4E4B-ABF3-D50CB00D8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996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F183044C-39F3-498D-8B5F-E959FA42F024}" type="datetimeFigureOut">
              <a:rPr lang="en-US" smtClean="0"/>
              <a:t>2/9/2017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696913"/>
            <a:ext cx="46418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8" tIns="46479" rIns="92958" bIns="4647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vert="horz" lIns="92958" tIns="46479" rIns="92958" bIns="4647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08061248-A2D6-4B85-8AD2-16DAC1F27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50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7828" name="Slide Number Placeholder 3"/>
          <p:cNvSpPr txBox="1">
            <a:spLocks noGrp="1"/>
          </p:cNvSpPr>
          <p:nvPr/>
        </p:nvSpPr>
        <p:spPr bwMode="auto">
          <a:xfrm>
            <a:off x="3956550" y="8817904"/>
            <a:ext cx="3026833" cy="46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958" tIns="46479" rIns="92958" bIns="46479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E31163F4-439C-4CDD-8ABC-C1E96D43BE2A}" type="slidenum">
              <a:rPr lang="en-US" sz="120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80E2FD1-E55B-42A1-8F79-9956D41CF237}" type="slidenum">
              <a:rPr lang="en-US" smtClean="0"/>
              <a:pPr eaLnBrk="1" hangingPunct="1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42F7A03-1608-410B-85F3-6141A265C559}" type="slidenum">
              <a:rPr lang="en-US">
                <a:solidFill>
                  <a:prstClr val="black"/>
                </a:solidFill>
              </a:rPr>
              <a:pPr eaLnBrk="1" hangingPunct="1"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1426676" y="928956"/>
            <a:ext cx="4130224" cy="318248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3420" tIns="41710" rIns="83420" bIns="41710" anchor="ctr"/>
          <a:lstStyle/>
          <a:p>
            <a:endParaRPr lang="en-US"/>
          </a:p>
        </p:txBody>
      </p:sp>
      <p:sp>
        <p:nvSpPr>
          <p:cNvPr id="409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65727" y="4419136"/>
            <a:ext cx="4859254" cy="353120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SzPct val="45000"/>
              <a:buFont typeface="Wingdings" charset="2"/>
              <a:buNone/>
            </a:pPr>
            <a:r>
              <a:rPr lang="en-GB" dirty="0">
                <a:latin typeface="Arial" charset="0"/>
                <a:ea typeface="msgothic" charset="0"/>
                <a:cs typeface="msgothic" charset="0"/>
              </a:rPr>
              <a:t>A GSEA overview illustrating the method. (A) An expression data set sorted by correlation with phenotype, the corresponding heat map, and the “gene tags,” i.e., location of genes from a set S within the sorted list. (B) Plot of the running sum for S in the data set, including the location of the maximum enrichment score (ES) and the leading-edge subset.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8BE5AD4-4296-43E0-8B5E-80BCBCDDC280}" type="slidenum">
              <a:rPr lang="en-US" smtClean="0">
                <a:solidFill>
                  <a:prstClr val="black"/>
                </a:solidFill>
              </a:rPr>
              <a:pPr eaLnBrk="1" hangingPunct="1"/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1426676" y="928956"/>
            <a:ext cx="4130224" cy="318248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3420" tIns="41710" rIns="83420" bIns="41710" anchor="ctr"/>
          <a:lstStyle/>
          <a:p>
            <a:endParaRPr lang="en-US"/>
          </a:p>
        </p:txBody>
      </p:sp>
      <p:sp>
        <p:nvSpPr>
          <p:cNvPr id="409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65727" y="4419136"/>
            <a:ext cx="4859254" cy="353120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SzPct val="45000"/>
              <a:buFont typeface="Wingdings" pitchFamily="2" charset="2"/>
              <a:buNone/>
            </a:pPr>
            <a:r>
              <a:rPr lang="en-GB" dirty="0">
                <a:latin typeface="Arial" charset="0"/>
                <a:ea typeface="msgothic" charset="0"/>
                <a:cs typeface="msgothic" charset="0"/>
              </a:rPr>
              <a:t>The </a:t>
            </a:r>
            <a:r>
              <a:rPr lang="en-GB" dirty="0" err="1">
                <a:latin typeface="Arial" charset="0"/>
                <a:ea typeface="msgothic" charset="0"/>
                <a:cs typeface="msgothic" charset="0"/>
              </a:rPr>
              <a:t>subgraph</a:t>
            </a:r>
            <a:r>
              <a:rPr lang="en-GB" dirty="0">
                <a:latin typeface="Arial" charset="0"/>
                <a:ea typeface="msgothic" charset="0"/>
                <a:cs typeface="msgothic" charset="0"/>
              </a:rPr>
              <a:t> induced by the 10 most significant GO terms identified by a current state-of-the-art method for scoring GO terms for enrichment. Boxes indicate the 10 most significant terms. Box </a:t>
            </a:r>
            <a:r>
              <a:rPr lang="en-GB" dirty="0" err="1">
                <a:latin typeface="Arial" charset="0"/>
                <a:ea typeface="msgothic" charset="0"/>
                <a:cs typeface="msgothic" charset="0"/>
              </a:rPr>
              <a:t>color</a:t>
            </a:r>
            <a:r>
              <a:rPr lang="en-GB" dirty="0">
                <a:latin typeface="Arial" charset="0"/>
                <a:ea typeface="msgothic" charset="0"/>
                <a:cs typeface="msgothic" charset="0"/>
              </a:rPr>
              <a:t> represents significance, ranging from dark red (most significant) to light yellow (least significant). The numbers in the legend represent the magnitude of the raw p-values associated with the respective </a:t>
            </a:r>
            <a:r>
              <a:rPr lang="en-GB" dirty="0" err="1">
                <a:latin typeface="Arial" charset="0"/>
                <a:ea typeface="msgothic" charset="0"/>
                <a:cs typeface="msgothic" charset="0"/>
              </a:rPr>
              <a:t>color</a:t>
            </a:r>
            <a:r>
              <a:rPr lang="en-GB" dirty="0">
                <a:latin typeface="Arial" charset="0"/>
                <a:ea typeface="msgothic" charset="0"/>
                <a:cs typeface="msgothic" charset="0"/>
              </a:rPr>
              <a:t>. Black arrows indicate is–a relationships and red arrows part–of relationships.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616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71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378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36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65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2/9/2017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308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2/9/2017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04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2/9/2017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624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2/9/2017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54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2/9/2017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367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2/9/2017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543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F43DA-4661-4463-9FB5-6B6E40E49E0F}" type="datetimeFigureOut">
              <a:rPr lang="en-US" smtClean="0"/>
              <a:t>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759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roadinstitute.org/gsea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roadinstitute.org/cancer/software/gsea/wiki/index.php/Data_formats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enmapp.org/" TargetMode="External"/><Relationship Id="rId13" Type="http://schemas.openxmlformats.org/officeDocument/2006/relationships/hyperlink" Target="http://omicslab.genetics.ac.cn/GOEAST/tutorial.php" TargetMode="External"/><Relationship Id="rId3" Type="http://schemas.openxmlformats.org/officeDocument/2006/relationships/hyperlink" Target="http://www.netsci.org/Resources/Software/Bioinform/pathwayanalysis.html" TargetMode="External"/><Relationship Id="rId7" Type="http://schemas.openxmlformats.org/officeDocument/2006/relationships/hyperlink" Target="http://web.expasy.org/pathways/" TargetMode="External"/><Relationship Id="rId12" Type="http://schemas.openxmlformats.org/officeDocument/2006/relationships/hyperlink" Target="http://www.geneontology.org/" TargetMode="External"/><Relationship Id="rId2" Type="http://schemas.openxmlformats.org/officeDocument/2006/relationships/hyperlink" Target="http://www-stat.stanford.edu/~tibs/GSA/" TargetMode="External"/><Relationship Id="rId16" Type="http://schemas.openxmlformats.org/officeDocument/2006/relationships/hyperlink" Target="http://jaspar.genereg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biocarta.com/" TargetMode="External"/><Relationship Id="rId11" Type="http://schemas.openxmlformats.org/officeDocument/2006/relationships/hyperlink" Target="http://www.genego.com/metacore.php" TargetMode="External"/><Relationship Id="rId5" Type="http://schemas.openxmlformats.org/officeDocument/2006/relationships/hyperlink" Target="http://david.abcc.ncifcrf.gov/" TargetMode="External"/><Relationship Id="rId15" Type="http://schemas.openxmlformats.org/officeDocument/2006/relationships/hyperlink" Target="http://www.biobase-international.com/products" TargetMode="External"/><Relationship Id="rId10" Type="http://schemas.openxmlformats.org/officeDocument/2006/relationships/hyperlink" Target="http://www.ingenuity.com/" TargetMode="External"/><Relationship Id="rId4" Type="http://schemas.openxmlformats.org/officeDocument/2006/relationships/hyperlink" Target="http://www.broadinstitute.org/gsea/index.jsp" TargetMode="External"/><Relationship Id="rId9" Type="http://schemas.openxmlformats.org/officeDocument/2006/relationships/hyperlink" Target="http://www.genome.jp/kegg/" TargetMode="External"/><Relationship Id="rId14" Type="http://schemas.openxmlformats.org/officeDocument/2006/relationships/hyperlink" Target="http://expressome.kobic.re.kr/GAzer/document.jsp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broadinstitute.org/gsea/msigd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Pathway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Biostat</a:t>
            </a:r>
            <a:r>
              <a:rPr lang="en-US" dirty="0"/>
              <a:t> &amp; </a:t>
            </a:r>
            <a:r>
              <a:rPr lang="en-US" dirty="0" err="1"/>
              <a:t>Bioinfo</a:t>
            </a:r>
            <a:r>
              <a:rPr lang="en-US" dirty="0"/>
              <a:t> short course series</a:t>
            </a:r>
          </a:p>
          <a:p>
            <a:r>
              <a:rPr lang="en-US" dirty="0"/>
              <a:t>2/13/2017</a:t>
            </a:r>
          </a:p>
          <a:p>
            <a:r>
              <a:rPr lang="en-US" dirty="0"/>
              <a:t>Jianying Li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82" y="336699"/>
            <a:ext cx="7937500" cy="83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9065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803" y="0"/>
            <a:ext cx="569439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64857" y="6457142"/>
            <a:ext cx="4362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http://amp.pharm.mssm.edu/Enrichr/enrich</a:t>
            </a:r>
          </a:p>
        </p:txBody>
      </p:sp>
    </p:spTree>
    <p:extLst>
      <p:ext uri="{BB962C8B-B14F-4D97-AF65-F5344CB8AC3E}">
        <p14:creationId xmlns:p14="http://schemas.microsoft.com/office/powerpoint/2010/main" val="2904005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frame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936" y="1522729"/>
            <a:ext cx="8282464" cy="511810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Well-established statistical and computation algorithms</a:t>
            </a:r>
          </a:p>
          <a:p>
            <a:r>
              <a:rPr lang="en-US" dirty="0"/>
              <a:t>Parametric method</a:t>
            </a:r>
          </a:p>
          <a:p>
            <a:pPr lvl="1"/>
            <a:r>
              <a:rPr lang="en-US" dirty="0"/>
              <a:t>Hypergeometric test</a:t>
            </a:r>
          </a:p>
          <a:p>
            <a:pPr lvl="1"/>
            <a:r>
              <a:rPr lang="en-US" dirty="0"/>
              <a:t>Fisher’s exact test</a:t>
            </a:r>
          </a:p>
          <a:p>
            <a:r>
              <a:rPr lang="en-US" dirty="0"/>
              <a:t>Non-parametric approaches</a:t>
            </a:r>
          </a:p>
          <a:p>
            <a:pPr lvl="1"/>
            <a:r>
              <a:rPr lang="en-US" dirty="0"/>
              <a:t>GSEA</a:t>
            </a:r>
          </a:p>
          <a:p>
            <a:pPr lvl="1"/>
            <a:r>
              <a:rPr lang="en-US" dirty="0"/>
              <a:t>GSA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Other algorithms</a:t>
            </a:r>
          </a:p>
          <a:p>
            <a:pPr lvl="1"/>
            <a:r>
              <a:rPr lang="en-US" b="1" dirty="0"/>
              <a:t>Auto expand : </a:t>
            </a:r>
            <a:r>
              <a:rPr lang="en-US" dirty="0"/>
              <a:t>Draws sub-networks around the selected objects </a:t>
            </a:r>
          </a:p>
          <a:p>
            <a:pPr lvl="1"/>
            <a:r>
              <a:rPr lang="en-US" b="1" dirty="0"/>
              <a:t>Shortest paths: </a:t>
            </a:r>
            <a:r>
              <a:rPr lang="en-US" dirty="0"/>
              <a:t>Uses Dijkstra’s shortest paths algorithm to find the shortest directed paths between the selected objects.</a:t>
            </a:r>
          </a:p>
          <a:p>
            <a:pPr lvl="1"/>
            <a:r>
              <a:rPr lang="en-US" b="1" dirty="0"/>
              <a:t>Self regulation :</a:t>
            </a:r>
            <a:r>
              <a:rPr lang="en-US" dirty="0"/>
              <a:t>Finds the shortest directed paths containing transcription factors between the selected objects</a:t>
            </a:r>
          </a:p>
          <a:p>
            <a:pPr lvl="1"/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583836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Hypergeometric Test (Right-tailed)</a:t>
            </a:r>
          </a:p>
        </p:txBody>
      </p:sp>
      <p:grpSp>
        <p:nvGrpSpPr>
          <p:cNvPr id="158" name="Group 157"/>
          <p:cNvGrpSpPr/>
          <p:nvPr/>
        </p:nvGrpSpPr>
        <p:grpSpPr>
          <a:xfrm>
            <a:off x="1747249" y="1444301"/>
            <a:ext cx="5062860" cy="1426502"/>
            <a:chOff x="1747249" y="1412402"/>
            <a:chExt cx="5062860" cy="1426502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4038600" y="2067932"/>
              <a:ext cx="1376388" cy="26591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1747249" y="1412402"/>
              <a:ext cx="1936865" cy="1426502"/>
              <a:chOff x="1056154" y="1796900"/>
              <a:chExt cx="1936865" cy="1426502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1066800" y="1809251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1460199" y="2422507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1261729" y="1809251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1658667" y="2422395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1655135" y="1802163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1073882" y="2424112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456661" y="1798618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853610" y="1803990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259944" y="2422395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059705" y="2014816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254634" y="2014816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648040" y="2007728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449566" y="2004183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846515" y="2009555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1070338" y="2216843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1265267" y="2216843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1658673" y="2209755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1460199" y="2206210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1857148" y="2211582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1842955" y="2422394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2457863" y="1797013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2656331" y="1796901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2071546" y="1798618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257608" y="1796901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2840619" y="1796900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2457852" y="2018368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2656320" y="2018256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2071535" y="2019973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2257597" y="2018256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2840608" y="2018255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2457852" y="2224153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2656320" y="2224041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2071535" y="2225758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2257597" y="2224041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2840608" y="2224040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447218" y="2424224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2645686" y="2424112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2060901" y="2425829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2246963" y="2424112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2829974" y="2424111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1453104" y="2628072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651572" y="2627960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1066787" y="2629677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1252849" y="2627960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1835860" y="2627959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2440123" y="2629789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2638591" y="2629677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2053806" y="2631394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2239868" y="2629677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2822879" y="2629676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1442471" y="2840732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1640939" y="2840620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056154" y="2842337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1242216" y="2840620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1825227" y="2840619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2429490" y="2842449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2627958" y="2842337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2043173" y="2844054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2229235" y="2842337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2812246" y="2842336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1453104" y="3053392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1651572" y="3053280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1066787" y="3054997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1252849" y="3053280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1835860" y="3053279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2440123" y="3055109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2638591" y="3054997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2053806" y="3056714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2239868" y="3054997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2822879" y="3054996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5878037" y="1810996"/>
              <a:ext cx="932072" cy="591872"/>
              <a:chOff x="5406662" y="1850911"/>
              <a:chExt cx="932072" cy="591872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5420846" y="1873894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5615775" y="1873894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5810707" y="1863261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5413751" y="2079459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5608680" y="2079459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5803612" y="2068826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6000272" y="1852628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6186334" y="1850911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6000261" y="2073983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6186323" y="2072266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5792979" y="2274490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5991447" y="2274378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5406662" y="2276095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5592724" y="2274378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6175735" y="2274377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59" name="Text Box 52"/>
          <p:cNvSpPr txBox="1">
            <a:spLocks noChangeArrowheads="1"/>
          </p:cNvSpPr>
          <p:nvPr/>
        </p:nvSpPr>
        <p:spPr bwMode="auto">
          <a:xfrm>
            <a:off x="2312546" y="2954072"/>
            <a:ext cx="4343400" cy="2899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Aft>
                <a:spcPct val="20000"/>
              </a:spcAft>
              <a:buFont typeface="Wingdings" pitchFamily="2" charset="2"/>
              <a:buChar char="Ø"/>
            </a:pPr>
            <a:r>
              <a:rPr lang="en-US" sz="1600" dirty="0"/>
              <a:t> An urn with two types of marbles:</a:t>
            </a:r>
          </a:p>
          <a:p>
            <a:pPr marL="1028700" lvl="1" eaLnBrk="1" hangingPunct="1">
              <a:spcAft>
                <a:spcPct val="20000"/>
              </a:spcAft>
              <a:buFont typeface="Wingdings" pitchFamily="2" charset="2"/>
              <a:buChar char="§"/>
            </a:pPr>
            <a:r>
              <a:rPr lang="en-US" sz="1200" b="1" dirty="0"/>
              <a:t>N total # of marbles</a:t>
            </a:r>
          </a:p>
          <a:p>
            <a:pPr marL="1028700" lvl="1" eaLnBrk="1" hangingPunct="1">
              <a:spcAft>
                <a:spcPct val="20000"/>
              </a:spcAft>
              <a:buFont typeface="Wingdings" pitchFamily="2" charset="2"/>
              <a:buChar char="§"/>
            </a:pPr>
            <a:r>
              <a:rPr lang="en-US" sz="1200" b="1" dirty="0"/>
              <a:t>Of which, m # of </a:t>
            </a:r>
            <a:r>
              <a:rPr lang="en-US" sz="1200" b="1" dirty="0">
                <a:solidFill>
                  <a:srgbClr val="FF0000"/>
                </a:solidFill>
              </a:rPr>
              <a:t>red </a:t>
            </a:r>
            <a:r>
              <a:rPr lang="en-US" sz="1200" b="1" dirty="0"/>
              <a:t>marbles</a:t>
            </a:r>
          </a:p>
          <a:p>
            <a:pPr marL="1028700" lvl="1" eaLnBrk="1" hangingPunct="1">
              <a:spcAft>
                <a:spcPct val="20000"/>
              </a:spcAft>
              <a:buFont typeface="Wingdings" pitchFamily="2" charset="2"/>
              <a:buChar char="§"/>
            </a:pPr>
            <a:r>
              <a:rPr lang="en-US" sz="1200" b="1" dirty="0"/>
              <a:t>Drawing a red marble is a success!</a:t>
            </a:r>
          </a:p>
          <a:p>
            <a:pPr marL="1028700" lvl="1" eaLnBrk="1" hangingPunct="1">
              <a:spcAft>
                <a:spcPct val="20000"/>
              </a:spcAft>
              <a:buFont typeface="Wingdings" pitchFamily="2" charset="2"/>
              <a:buChar char="§"/>
            </a:pPr>
            <a:r>
              <a:rPr lang="en-US" sz="1200" b="1" dirty="0"/>
              <a:t>Drawing a white marble is a failure!</a:t>
            </a:r>
          </a:p>
          <a:p>
            <a:pPr marL="285750" indent="-285750" eaLnBrk="1" hangingPunct="1">
              <a:spcAft>
                <a:spcPct val="20000"/>
              </a:spcAft>
              <a:buFont typeface="Wingdings" pitchFamily="2" charset="2"/>
              <a:buChar char="Ø"/>
            </a:pPr>
            <a:r>
              <a:rPr lang="en-US" sz="1600" dirty="0"/>
              <a:t>n is the # of marbles randomly drawn</a:t>
            </a:r>
          </a:p>
          <a:p>
            <a:pPr marL="285750" indent="-285750" eaLnBrk="1" hangingPunct="1">
              <a:spcAft>
                <a:spcPct val="20000"/>
              </a:spcAft>
              <a:buFont typeface="Wingdings" pitchFamily="2" charset="2"/>
              <a:buChar char="Ø"/>
            </a:pPr>
            <a:r>
              <a:rPr lang="en-US" sz="1600" dirty="0"/>
              <a:t>k is the # of successes (</a:t>
            </a:r>
            <a:r>
              <a:rPr lang="en-US" sz="1600" dirty="0">
                <a:solidFill>
                  <a:srgbClr val="FF0000"/>
                </a:solidFill>
              </a:rPr>
              <a:t>red marbles</a:t>
            </a:r>
            <a:r>
              <a:rPr lang="en-US" sz="1600" dirty="0"/>
              <a:t>)  in the sample</a:t>
            </a:r>
          </a:p>
          <a:p>
            <a:pPr marL="285750" indent="-285750" eaLnBrk="1" hangingPunct="1">
              <a:spcAft>
                <a:spcPct val="20000"/>
              </a:spcAft>
              <a:buFont typeface="Wingdings" pitchFamily="2" charset="2"/>
              <a:buChar char="Ø"/>
            </a:pPr>
            <a:r>
              <a:rPr lang="en-US" sz="1600" dirty="0"/>
              <a:t>Hypergeometric distribution gives the probability</a:t>
            </a:r>
          </a:p>
          <a:p>
            <a:pPr eaLnBrk="1" hangingPunct="1">
              <a:spcAft>
                <a:spcPct val="20000"/>
              </a:spcAft>
            </a:pPr>
            <a:endParaRPr lang="en-US" sz="1600" dirty="0"/>
          </a:p>
        </p:txBody>
      </p:sp>
      <p:grpSp>
        <p:nvGrpSpPr>
          <p:cNvPr id="162" name="Group 161"/>
          <p:cNvGrpSpPr/>
          <p:nvPr/>
        </p:nvGrpSpPr>
        <p:grpSpPr>
          <a:xfrm>
            <a:off x="2081250" y="5761203"/>
            <a:ext cx="5295888" cy="928688"/>
            <a:chOff x="2081250" y="5761203"/>
            <a:chExt cx="5295888" cy="928688"/>
          </a:xfrm>
        </p:grpSpPr>
        <p:pic>
          <p:nvPicPr>
            <p:cNvPr id="160" name="Picture 4" descr="hypergeometric_distributi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250" y="5761203"/>
              <a:ext cx="2971800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1" name="Text Box 53"/>
            <p:cNvSpPr txBox="1">
              <a:spLocks noChangeArrowheads="1"/>
            </p:cNvSpPr>
            <p:nvPr/>
          </p:nvSpPr>
          <p:spPr bwMode="auto">
            <a:xfrm>
              <a:off x="5414988" y="5963230"/>
              <a:ext cx="1962150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dirty="0"/>
                <a:t>for </a:t>
              </a:r>
              <a:r>
                <a:rPr lang="en-US" i="1" dirty="0"/>
                <a:t>k</a:t>
              </a:r>
              <a:r>
                <a:rPr lang="en-US" dirty="0"/>
                <a:t> = 0,1,2,…,</a:t>
              </a:r>
              <a:r>
                <a:rPr lang="en-US" i="1" dirty="0"/>
                <a:t>n</a:t>
              </a:r>
            </a:p>
            <a:p>
              <a:pPr eaLnBrk="1" hangingPunct="1"/>
              <a:r>
                <a:rPr lang="en-US" i="1" dirty="0"/>
                <a:t>k&lt;=m, n-k &lt;=N-m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961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Hypergeometric</a:t>
            </a:r>
            <a:r>
              <a:rPr lang="en-US" dirty="0"/>
              <a:t>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8120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Number of red ball: </a:t>
            </a:r>
            <a:r>
              <a:rPr lang="en-US" sz="2000" dirty="0">
                <a:solidFill>
                  <a:srgbClr val="FF0000"/>
                </a:solidFill>
              </a:rPr>
              <a:t>50</a:t>
            </a:r>
          </a:p>
          <a:p>
            <a:r>
              <a:rPr lang="en-US" sz="2000" dirty="0"/>
              <a:t>Number of white ball: 120</a:t>
            </a:r>
          </a:p>
          <a:p>
            <a:r>
              <a:rPr lang="en-US" sz="2000" dirty="0"/>
              <a:t>Number of ball drawn (without replacement): 36</a:t>
            </a:r>
          </a:p>
          <a:p>
            <a:r>
              <a:rPr lang="en-US" sz="2000" dirty="0"/>
              <a:t>Possible number of success ?? </a:t>
            </a:r>
          </a:p>
          <a:p>
            <a:pPr lvl="1"/>
            <a:r>
              <a:rPr lang="en-US" sz="1600" dirty="0"/>
              <a:t>(0,1, 2, ….36), </a:t>
            </a:r>
          </a:p>
          <a:p>
            <a:r>
              <a:rPr lang="en-US" sz="2000" dirty="0"/>
              <a:t>Probability to get </a:t>
            </a:r>
            <a:r>
              <a:rPr lang="en-US" sz="2000" dirty="0">
                <a:solidFill>
                  <a:srgbClr val="FF0000"/>
                </a:solidFill>
              </a:rPr>
              <a:t>20</a:t>
            </a:r>
            <a:r>
              <a:rPr lang="en-US" sz="2000" dirty="0"/>
              <a:t> red balls is: 0.0001494571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05232" y="6356424"/>
            <a:ext cx="48862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http://www.aiaccess.net/English/Glossaries/GlosMod/e_gm_hypergeometric.htm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60" y="3515248"/>
            <a:ext cx="3342752" cy="333777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352800" y="1584251"/>
            <a:ext cx="1969212" cy="369332"/>
            <a:chOff x="3352800" y="1584251"/>
            <a:chExt cx="1969212" cy="369332"/>
          </a:xfrm>
        </p:grpSpPr>
        <p:sp>
          <p:nvSpPr>
            <p:cNvPr id="4" name="TextBox 3"/>
            <p:cNvSpPr txBox="1"/>
            <p:nvPr/>
          </p:nvSpPr>
          <p:spPr>
            <a:xfrm>
              <a:off x="4953000" y="1584251"/>
              <a:ext cx="369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3352800" y="1768917"/>
              <a:ext cx="14478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715000" y="1676400"/>
            <a:ext cx="638546" cy="521732"/>
            <a:chOff x="5715000" y="1676400"/>
            <a:chExt cx="638546" cy="521732"/>
          </a:xfrm>
        </p:grpSpPr>
        <p:sp>
          <p:nvSpPr>
            <p:cNvPr id="9" name="TextBox 8"/>
            <p:cNvSpPr txBox="1"/>
            <p:nvPr/>
          </p:nvSpPr>
          <p:spPr>
            <a:xfrm>
              <a:off x="6019800" y="1752600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1" name="Right Brace 10"/>
            <p:cNvSpPr/>
            <p:nvPr/>
          </p:nvSpPr>
          <p:spPr>
            <a:xfrm>
              <a:off x="5715000" y="1676400"/>
              <a:ext cx="152400" cy="52173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773534" y="2227222"/>
            <a:ext cx="1906694" cy="369332"/>
            <a:chOff x="3352800" y="1584251"/>
            <a:chExt cx="1906694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4953000" y="158425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3352800" y="1768917"/>
              <a:ext cx="14478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 Box 55"/>
          <p:cNvSpPr txBox="1">
            <a:spLocks noChangeArrowheads="1"/>
          </p:cNvSpPr>
          <p:nvPr/>
        </p:nvSpPr>
        <p:spPr bwMode="auto">
          <a:xfrm>
            <a:off x="5658292" y="3095370"/>
            <a:ext cx="22557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i="1" dirty="0"/>
              <a:t>p</a:t>
            </a:r>
            <a:r>
              <a:rPr lang="en-US" dirty="0"/>
              <a:t>(k=20, 36, 50, 170)</a:t>
            </a:r>
          </a:p>
        </p:txBody>
      </p:sp>
    </p:spTree>
    <p:extLst>
      <p:ext uri="{BB962C8B-B14F-4D97-AF65-F5344CB8AC3E}">
        <p14:creationId xmlns:p14="http://schemas.microsoft.com/office/powerpoint/2010/main" val="346183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Pathway analysis (an analogy)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Gene expression analysis results</a:t>
            </a:r>
          </a:p>
          <a:p>
            <a:pPr lvl="1"/>
            <a:r>
              <a:rPr lang="en-US" dirty="0"/>
              <a:t>Total number of gene on a chip: </a:t>
            </a:r>
            <a:r>
              <a:rPr lang="en-US" b="1" dirty="0">
                <a:solidFill>
                  <a:srgbClr val="31EF95"/>
                </a:solidFill>
              </a:rPr>
              <a:t>520</a:t>
            </a:r>
          </a:p>
          <a:p>
            <a:pPr lvl="1"/>
            <a:r>
              <a:rPr lang="en-US" dirty="0"/>
              <a:t>Of which </a:t>
            </a:r>
            <a:r>
              <a:rPr lang="en-US" b="1" dirty="0">
                <a:solidFill>
                  <a:srgbClr val="7030A0"/>
                </a:solidFill>
              </a:rPr>
              <a:t>20</a:t>
            </a:r>
            <a:r>
              <a:rPr lang="en-US" dirty="0"/>
              <a:t> genes are in a GO</a:t>
            </a:r>
          </a:p>
          <a:p>
            <a:pPr lvl="1"/>
            <a:r>
              <a:rPr lang="en-US" dirty="0"/>
              <a:t>Total number of DEG: </a:t>
            </a:r>
            <a:r>
              <a:rPr lang="en-US" b="1" dirty="0">
                <a:solidFill>
                  <a:srgbClr val="00B0F0"/>
                </a:solidFill>
              </a:rPr>
              <a:t>40</a:t>
            </a:r>
          </a:p>
          <a:p>
            <a:pPr lvl="1"/>
            <a:r>
              <a:rPr lang="en-US" dirty="0"/>
              <a:t>Of which </a:t>
            </a:r>
            <a:r>
              <a:rPr lang="en-US" b="1" dirty="0">
                <a:solidFill>
                  <a:srgbClr val="FF0000"/>
                </a:solidFill>
              </a:rPr>
              <a:t>5</a:t>
            </a:r>
            <a:r>
              <a:rPr lang="en-US" dirty="0"/>
              <a:t> genes are in GO</a:t>
            </a:r>
          </a:p>
          <a:p>
            <a:r>
              <a:rPr lang="en-US" dirty="0">
                <a:solidFill>
                  <a:srgbClr val="31EF95"/>
                </a:solidFill>
              </a:rPr>
              <a:t>total N genes – </a:t>
            </a:r>
            <a:r>
              <a:rPr lang="en-US" b="1" dirty="0">
                <a:solidFill>
                  <a:srgbClr val="31EF95"/>
                </a:solidFill>
              </a:rPr>
              <a:t>N</a:t>
            </a:r>
            <a:r>
              <a:rPr lang="en-US" dirty="0"/>
              <a:t>, of which </a:t>
            </a:r>
            <a:r>
              <a:rPr lang="en-US" b="1" dirty="0">
                <a:solidFill>
                  <a:srgbClr val="7030A0"/>
                </a:solidFill>
              </a:rPr>
              <a:t>m</a:t>
            </a:r>
            <a:r>
              <a:rPr lang="en-US" dirty="0"/>
              <a:t> genes belong to a </a:t>
            </a:r>
            <a:r>
              <a:rPr lang="en-US" b="1" u="sng" dirty="0"/>
              <a:t>pathway; </a:t>
            </a:r>
            <a:r>
              <a:rPr lang="en-US" b="1" dirty="0">
                <a:solidFill>
                  <a:srgbClr val="00B0F0"/>
                </a:solidFill>
              </a:rPr>
              <a:t>k </a:t>
            </a:r>
            <a:r>
              <a:rPr lang="en-US" dirty="0">
                <a:solidFill>
                  <a:srgbClr val="00B0F0"/>
                </a:solidFill>
              </a:rPr>
              <a:t>genes were identified as differentially expressed</a:t>
            </a:r>
            <a:r>
              <a:rPr lang="en-US" b="1" dirty="0">
                <a:solidFill>
                  <a:srgbClr val="00B0F0"/>
                </a:solidFill>
              </a:rPr>
              <a:t>,  </a:t>
            </a:r>
            <a:r>
              <a:rPr lang="en-US" b="1" dirty="0">
                <a:solidFill>
                  <a:srgbClr val="FF0000"/>
                </a:solidFill>
              </a:rPr>
              <a:t>x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genes belong to this “</a:t>
            </a:r>
            <a:r>
              <a:rPr lang="en-US" b="1" u="sng" dirty="0"/>
              <a:t>pathway</a:t>
            </a:r>
            <a:r>
              <a:rPr lang="en-US" dirty="0"/>
              <a:t>”</a:t>
            </a:r>
          </a:p>
          <a:p>
            <a:r>
              <a:rPr lang="en-US" dirty="0"/>
              <a:t>Do you think it is significant at </a:t>
            </a:r>
            <a:r>
              <a:rPr lang="el-GR" dirty="0">
                <a:latin typeface="Cambria Math"/>
                <a:ea typeface="Cambria Math"/>
              </a:rPr>
              <a:t>α</a:t>
            </a:r>
            <a:r>
              <a:rPr lang="en-US" dirty="0">
                <a:latin typeface="Cambria Math"/>
                <a:ea typeface="Cambria Math"/>
              </a:rPr>
              <a:t>=0.01</a:t>
            </a:r>
            <a:r>
              <a:rPr lang="en-US" dirty="0"/>
              <a:t>? In other words “is this GO category enriched by/significant this microarray experiment”? </a:t>
            </a:r>
          </a:p>
          <a:p>
            <a:r>
              <a:rPr lang="en-US" dirty="0"/>
              <a:t>The p-value indicates the probability that the biological process category (particular pathway) is enriched by this microarray experiment </a:t>
            </a:r>
            <a:r>
              <a:rPr lang="en-US" dirty="0">
                <a:solidFill>
                  <a:srgbClr val="FF0000"/>
                </a:solidFill>
              </a:rPr>
              <a:t>by chance</a:t>
            </a:r>
            <a:r>
              <a:rPr lang="en-US" dirty="0"/>
              <a:t>. The smaller the p-</a:t>
            </a:r>
            <a:r>
              <a:rPr lang="en-US" dirty="0" err="1"/>
              <a:t>val</a:t>
            </a:r>
            <a:r>
              <a:rPr lang="en-US" dirty="0"/>
              <a:t>, the higher the significance</a:t>
            </a:r>
          </a:p>
          <a:p>
            <a:r>
              <a:rPr lang="en-US" dirty="0"/>
              <a:t>The answer is simple, which is to perform a hypergeometric test: </a:t>
            </a:r>
            <a:r>
              <a:rPr lang="en-US" sz="2600" b="1" i="1" u="sng" dirty="0" err="1"/>
              <a:t>phyper</a:t>
            </a:r>
            <a:r>
              <a:rPr lang="en-US" sz="2600" b="1" i="1" u="sng" dirty="0"/>
              <a:t>(4, 20, 500, 40, </a:t>
            </a:r>
            <a:r>
              <a:rPr lang="en-US" sz="2600" b="1" i="1" u="sng" dirty="0" err="1"/>
              <a:t>lower.tail</a:t>
            </a:r>
            <a:r>
              <a:rPr lang="en-US" sz="2600" b="1" i="1" u="sng" dirty="0"/>
              <a:t>=FALSE) = 0.01371</a:t>
            </a:r>
          </a:p>
        </p:txBody>
      </p:sp>
    </p:spTree>
    <p:extLst>
      <p:ext uri="{BB962C8B-B14F-4D97-AF65-F5344CB8AC3E}">
        <p14:creationId xmlns:p14="http://schemas.microsoft.com/office/powerpoint/2010/main" val="562273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dirty="0"/>
              <a:t>Fisher’s Exact Test (FET)</a:t>
            </a:r>
            <a:br>
              <a:rPr lang="en-US" sz="2800" dirty="0"/>
            </a:br>
            <a:r>
              <a:rPr lang="en-US" sz="2800" i="1" dirty="0"/>
              <a:t>--right</a:t>
            </a:r>
            <a:r>
              <a:rPr lang="en-US" sz="2400" i="1" dirty="0"/>
              <a:t>-tailed test</a:t>
            </a:r>
          </a:p>
        </p:txBody>
      </p:sp>
      <p:sp>
        <p:nvSpPr>
          <p:cNvPr id="24580" name="Rectangle 8"/>
          <p:cNvSpPr>
            <a:spLocks noChangeArrowheads="1"/>
          </p:cNvSpPr>
          <p:nvPr/>
        </p:nvSpPr>
        <p:spPr bwMode="auto">
          <a:xfrm>
            <a:off x="1219200" y="2020888"/>
            <a:ext cx="6705600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		DEG	 Not DEGs         totals </a:t>
            </a:r>
          </a:p>
          <a:p>
            <a:pPr>
              <a:spcBef>
                <a:spcPct val="50000"/>
              </a:spcBef>
            </a:pPr>
            <a:r>
              <a:rPr lang="en-US" dirty="0"/>
              <a:t>In a GO category	  x 	     m-x 	           m </a:t>
            </a:r>
          </a:p>
          <a:p>
            <a:pPr>
              <a:spcBef>
                <a:spcPct val="50000"/>
              </a:spcBef>
            </a:pPr>
            <a:r>
              <a:rPr lang="en-US" dirty="0"/>
              <a:t>Not in GO category 	 k-x 	     </a:t>
            </a:r>
            <a:r>
              <a:rPr lang="en-US" dirty="0" err="1"/>
              <a:t>n-k+x</a:t>
            </a:r>
            <a:r>
              <a:rPr lang="en-US" dirty="0"/>
              <a:t> 	           n </a:t>
            </a:r>
          </a:p>
          <a:p>
            <a:pPr>
              <a:spcBef>
                <a:spcPct val="50000"/>
              </a:spcBef>
            </a:pPr>
            <a:r>
              <a:rPr lang="en-US" dirty="0"/>
              <a:t>totals 		 k 	     </a:t>
            </a:r>
            <a:r>
              <a:rPr lang="en-US" dirty="0" err="1"/>
              <a:t>m+n</a:t>
            </a:r>
            <a:r>
              <a:rPr lang="en-US" dirty="0"/>
              <a:t> -k         m + n (genes on array)</a:t>
            </a:r>
          </a:p>
          <a:p>
            <a:pPr>
              <a:spcBef>
                <a:spcPct val="50000"/>
              </a:spcBef>
            </a:pPr>
            <a:endParaRPr lang="en-US" dirty="0"/>
          </a:p>
        </p:txBody>
      </p:sp>
      <p:sp>
        <p:nvSpPr>
          <p:cNvPr id="24581" name="Text Box 11"/>
          <p:cNvSpPr txBox="1">
            <a:spLocks noChangeArrowheads="1"/>
          </p:cNvSpPr>
          <p:nvPr/>
        </p:nvSpPr>
        <p:spPr bwMode="auto">
          <a:xfrm>
            <a:off x="3124200" y="1487488"/>
            <a:ext cx="2012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u="sng" dirty="0"/>
              <a:t>Contingency table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24000" y="3886200"/>
            <a:ext cx="588103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So, now you are probably given something like the following:</a:t>
            </a:r>
          </a:p>
          <a:p>
            <a:r>
              <a:rPr lang="en-US" dirty="0"/>
              <a:t>x   &lt;- </a:t>
            </a:r>
            <a:r>
              <a:rPr lang="en-US" dirty="0">
                <a:solidFill>
                  <a:srgbClr val="FF0000"/>
                </a:solidFill>
              </a:rPr>
              <a:t>5 </a:t>
            </a:r>
            <a:r>
              <a:rPr lang="en-US" dirty="0"/>
              <a:t>     #</a:t>
            </a:r>
            <a:r>
              <a:rPr lang="en-US" dirty="0" err="1"/>
              <a:t>num_of_DEG</a:t>
            </a:r>
            <a:r>
              <a:rPr lang="en-US" dirty="0"/>
              <a:t> in GO</a:t>
            </a:r>
          </a:p>
          <a:p>
            <a:r>
              <a:rPr lang="en-US" dirty="0"/>
              <a:t>m &lt;- </a:t>
            </a:r>
            <a:r>
              <a:rPr lang="en-US" dirty="0">
                <a:solidFill>
                  <a:srgbClr val="FF0000"/>
                </a:solidFill>
              </a:rPr>
              <a:t>20</a:t>
            </a:r>
            <a:r>
              <a:rPr lang="en-US" dirty="0"/>
              <a:t>    #</a:t>
            </a:r>
            <a:r>
              <a:rPr lang="en-US" dirty="0" err="1"/>
              <a:t>num_of_gene</a:t>
            </a:r>
            <a:r>
              <a:rPr lang="en-US" dirty="0"/>
              <a:t> on chip in GO</a:t>
            </a:r>
          </a:p>
          <a:p>
            <a:r>
              <a:rPr lang="en-US" dirty="0"/>
              <a:t>n  &lt;- 500  #</a:t>
            </a:r>
            <a:r>
              <a:rPr lang="en-US" dirty="0" err="1"/>
              <a:t>num_of_gene</a:t>
            </a:r>
            <a:r>
              <a:rPr lang="en-US" dirty="0"/>
              <a:t> on chip NOT in GO</a:t>
            </a:r>
          </a:p>
          <a:p>
            <a:r>
              <a:rPr lang="en-US" dirty="0"/>
              <a:t>k   &lt;- 40    #</a:t>
            </a:r>
            <a:r>
              <a:rPr lang="en-US" dirty="0" err="1"/>
              <a:t>num_of_DEG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4998" y="5389486"/>
            <a:ext cx="777860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Hypergeometric test vs. FET, we shall get same result</a:t>
            </a:r>
          </a:p>
          <a:p>
            <a:r>
              <a:rPr lang="en-US" dirty="0"/>
              <a:t>	</a:t>
            </a:r>
            <a:r>
              <a:rPr lang="en-US" sz="1600" b="1" i="1" u="sng" dirty="0" err="1"/>
              <a:t>phyper</a:t>
            </a:r>
            <a:r>
              <a:rPr lang="en-US" sz="1600" b="1" i="1" u="sng" dirty="0">
                <a:solidFill>
                  <a:srgbClr val="FF0000"/>
                </a:solidFill>
              </a:rPr>
              <a:t>((x-1),</a:t>
            </a:r>
            <a:r>
              <a:rPr lang="en-US" sz="1600" b="1" i="1" u="sng" dirty="0"/>
              <a:t> m, n, k, </a:t>
            </a:r>
            <a:r>
              <a:rPr lang="en-US" sz="1600" b="1" i="1" u="sng" dirty="0" err="1"/>
              <a:t>lower.tail</a:t>
            </a:r>
            <a:r>
              <a:rPr lang="en-US" sz="1600" b="1" i="1" u="sng" dirty="0"/>
              <a:t>=FALSE)</a:t>
            </a:r>
          </a:p>
          <a:p>
            <a:r>
              <a:rPr lang="en-US" sz="1600" b="1" i="1" dirty="0"/>
              <a:t>	</a:t>
            </a:r>
            <a:r>
              <a:rPr lang="en-US" sz="1600" b="1" i="1" u="sng" dirty="0"/>
              <a:t>(</a:t>
            </a:r>
            <a:r>
              <a:rPr lang="en-US" sz="1600" b="1" i="1" u="sng" dirty="0" err="1"/>
              <a:t>fisher.test</a:t>
            </a:r>
            <a:r>
              <a:rPr lang="en-US" sz="1600" b="1" i="1" u="sng" dirty="0"/>
              <a:t>(matrix(c(x,(k-x), (m-x), (</a:t>
            </a:r>
            <a:r>
              <a:rPr lang="en-US" sz="1600" b="1" i="1" u="sng" dirty="0" err="1"/>
              <a:t>n-k+x</a:t>
            </a:r>
            <a:r>
              <a:rPr lang="en-US" sz="1600" b="1" i="1" u="sng" dirty="0"/>
              <a:t>)),2,2), alternative='greater'))$</a:t>
            </a:r>
            <a:r>
              <a:rPr lang="en-US" sz="1600" b="1" i="1" u="sng" dirty="0" err="1"/>
              <a:t>p.value</a:t>
            </a:r>
            <a:endParaRPr lang="en-US" sz="1600" b="1" i="1" u="sng" dirty="0"/>
          </a:p>
        </p:txBody>
      </p:sp>
      <p:grpSp>
        <p:nvGrpSpPr>
          <p:cNvPr id="6" name="Group 5"/>
          <p:cNvGrpSpPr/>
          <p:nvPr/>
        </p:nvGrpSpPr>
        <p:grpSpPr>
          <a:xfrm>
            <a:off x="906182" y="4571699"/>
            <a:ext cx="436725" cy="404336"/>
            <a:chOff x="821118" y="4592965"/>
            <a:chExt cx="436725" cy="404336"/>
          </a:xfrm>
        </p:grpSpPr>
        <p:sp>
          <p:nvSpPr>
            <p:cNvPr id="3" name="TextBox 2"/>
            <p:cNvSpPr txBox="1"/>
            <p:nvPr/>
          </p:nvSpPr>
          <p:spPr>
            <a:xfrm>
              <a:off x="821118" y="4610467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5" name="Left Brace 4"/>
            <p:cNvSpPr/>
            <p:nvPr/>
          </p:nvSpPr>
          <p:spPr>
            <a:xfrm>
              <a:off x="1212124" y="4592965"/>
              <a:ext cx="45719" cy="404336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9547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0629" y="88602"/>
            <a:ext cx="8610600" cy="106680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sz="3600" dirty="0"/>
              <a:t>Ingenuity Pathway Analysis (IPA) </a:t>
            </a:r>
            <a:br>
              <a:rPr lang="en-US" sz="3600" dirty="0"/>
            </a:br>
            <a:r>
              <a:rPr lang="en-US" sz="3600" dirty="0"/>
              <a:t>--</a:t>
            </a:r>
            <a:r>
              <a:rPr lang="en-US" sz="2800" dirty="0"/>
              <a:t>Knowledgebase 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40447" y="1570070"/>
            <a:ext cx="6629400" cy="2552486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Aft>
                <a:spcPct val="30000"/>
              </a:spcAft>
            </a:pPr>
            <a:r>
              <a:rPr lang="en-US" sz="2400" dirty="0"/>
              <a:t>Desktop Java application utilizing a remote server for data, analysis and file management</a:t>
            </a:r>
          </a:p>
          <a:p>
            <a:pPr eaLnBrk="1" hangingPunct="1">
              <a:lnSpc>
                <a:spcPct val="80000"/>
              </a:lnSpc>
              <a:spcAft>
                <a:spcPct val="30000"/>
              </a:spcAft>
            </a:pPr>
            <a:r>
              <a:rPr lang="en-US" sz="2400" dirty="0"/>
              <a:t>IPA Ontology: Curation of the scientific literature and content extraction of the IPA repository of molecular interactions, regulatory events, biological processes, gene-to-phenotype associations, and chemical knowledge</a:t>
            </a:r>
          </a:p>
        </p:txBody>
      </p:sp>
      <p:pic>
        <p:nvPicPr>
          <p:cNvPr id="2867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674" y="4100629"/>
            <a:ext cx="6019800" cy="2611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2244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IPA Enrichment Analysis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30000"/>
              </a:spcAft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Uses the Fisher’s exact test to determine the significance of a functional group or pathway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30000"/>
              </a:spcAft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</a:rPr>
              <a:t># molecules in a list that are associated with a function/pathway (</a:t>
            </a:r>
            <a:r>
              <a:rPr lang="en-US" sz="2400" b="1" dirty="0">
                <a:solidFill>
                  <a:srgbClr val="00B0F0"/>
                </a:solidFill>
              </a:rPr>
              <a:t>k</a:t>
            </a:r>
            <a:r>
              <a:rPr lang="en-US" sz="2400" dirty="0">
                <a:solidFill>
                  <a:srgbClr val="000000"/>
                </a:solidFill>
              </a:rPr>
              <a:t>)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30000"/>
              </a:spcAft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</a:rPr>
              <a:t>total # of molecules that are associated with a function/pathway (</a:t>
            </a:r>
            <a:r>
              <a:rPr lang="en-US" sz="2400" b="1" dirty="0">
                <a:solidFill>
                  <a:srgbClr val="7030A0"/>
                </a:solidFill>
              </a:rPr>
              <a:t>m</a:t>
            </a:r>
            <a:r>
              <a:rPr lang="en-US" sz="2400" dirty="0">
                <a:solidFill>
                  <a:srgbClr val="000000"/>
                </a:solidFill>
              </a:rPr>
              <a:t>)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30000"/>
              </a:spcAft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</a:rPr>
              <a:t># of molecules in all possible functions/pathways (</a:t>
            </a:r>
            <a:r>
              <a:rPr lang="en-US" sz="2400" b="1" dirty="0">
                <a:solidFill>
                  <a:srgbClr val="FF0000"/>
                </a:solidFill>
              </a:rPr>
              <a:t>N</a:t>
            </a:r>
            <a:r>
              <a:rPr lang="en-US" sz="2400" dirty="0">
                <a:solidFill>
                  <a:srgbClr val="000000"/>
                </a:solidFill>
              </a:rPr>
              <a:t>)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30000"/>
              </a:spcAft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</a:rPr>
              <a:t># of molecules in a list (</a:t>
            </a:r>
            <a:r>
              <a:rPr lang="en-US" sz="2400" b="1" dirty="0">
                <a:solidFill>
                  <a:srgbClr val="00B050"/>
                </a:solidFill>
              </a:rPr>
              <a:t>n</a:t>
            </a:r>
            <a:r>
              <a:rPr lang="en-US" sz="2400" dirty="0">
                <a:solidFill>
                  <a:srgbClr val="0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32231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76200"/>
            <a:ext cx="6905625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ight Brace 3"/>
          <p:cNvSpPr/>
          <p:nvPr/>
        </p:nvSpPr>
        <p:spPr>
          <a:xfrm rot="16200000">
            <a:off x="1369027" y="2819400"/>
            <a:ext cx="838201" cy="1752600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981200" y="3049930"/>
            <a:ext cx="604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Nrf2-mediated oxidative </a:t>
            </a:r>
            <a:r>
              <a:rPr lang="en-US" b="1" dirty="0">
                <a:solidFill>
                  <a:srgbClr val="FF0000"/>
                </a:solidFill>
              </a:rPr>
              <a:t>stress in wild type strain at 24 hours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32540" y="2467164"/>
            <a:ext cx="461665" cy="4306756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dirty="0"/>
              <a:t>All the DEGs in the pathway are up-regulated</a:t>
            </a:r>
          </a:p>
        </p:txBody>
      </p:sp>
    </p:spTree>
    <p:extLst>
      <p:ext uri="{BB962C8B-B14F-4D97-AF65-F5344CB8AC3E}">
        <p14:creationId xmlns:p14="http://schemas.microsoft.com/office/powerpoint/2010/main" val="3998043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non-parametric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Based on Kolmogorov-Smirnov (K-S) test</a:t>
            </a:r>
          </a:p>
          <a:p>
            <a:r>
              <a:rPr lang="en-US" dirty="0"/>
              <a:t>Compare a sample empirical distribution function to the reference distribution</a:t>
            </a:r>
          </a:p>
          <a:p>
            <a:r>
              <a:rPr lang="en-US" dirty="0"/>
              <a:t>Or, compare two sample empirical distribution functions</a:t>
            </a:r>
          </a:p>
          <a:p>
            <a:r>
              <a:rPr lang="en-US" dirty="0"/>
              <a:t>Required data: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Ranked list of genes sorted by differential expression</a:t>
            </a:r>
            <a:r>
              <a:rPr lang="en-US" dirty="0"/>
              <a:t> (includes all genes)</a:t>
            </a:r>
          </a:p>
          <a:p>
            <a:pPr lvl="1"/>
            <a:r>
              <a:rPr lang="en-US" dirty="0"/>
              <a:t>A gene set</a:t>
            </a:r>
          </a:p>
          <a:p>
            <a:r>
              <a:rPr lang="en-US" dirty="0"/>
              <a:t>If the genes in the gene set tend to fall near either end of the ranked list, the gene set is considered significantly enriched</a:t>
            </a:r>
          </a:p>
          <a:p>
            <a:r>
              <a:rPr lang="en-US" dirty="0"/>
              <a:t>The test significance is obtained from empirical distribution</a:t>
            </a:r>
          </a:p>
          <a:p>
            <a:pPr lvl="1"/>
            <a:r>
              <a:rPr lang="en-US" dirty="0"/>
              <a:t>Permutation based</a:t>
            </a:r>
          </a:p>
          <a:p>
            <a:pPr lvl="1"/>
            <a:r>
              <a:rPr lang="en-US" dirty="0"/>
              <a:t>Bootstrapping</a:t>
            </a:r>
          </a:p>
          <a:p>
            <a:pPr lvl="1"/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41129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26607" y="1219200"/>
            <a:ext cx="8229600" cy="792163"/>
          </a:xfrm>
        </p:spPr>
        <p:txBody>
          <a:bodyPr/>
          <a:lstStyle/>
          <a:p>
            <a:pPr eaLnBrk="1" hangingPunct="1"/>
            <a:r>
              <a:rPr lang="en-US" sz="3200" dirty="0"/>
              <a:t>The Road to Pathway Analysis</a:t>
            </a:r>
          </a:p>
        </p:txBody>
      </p:sp>
      <p:sp>
        <p:nvSpPr>
          <p:cNvPr id="3075" name="Text Box 5"/>
          <p:cNvSpPr txBox="1">
            <a:spLocks noChangeArrowheads="1"/>
          </p:cNvSpPr>
          <p:nvPr/>
        </p:nvSpPr>
        <p:spPr bwMode="auto">
          <a:xfrm>
            <a:off x="3582027" y="6294474"/>
            <a:ext cx="54625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</a:rPr>
              <a:t>Adapted from Werner (2008), Current Opinion in Biotech., 19:50-64</a:t>
            </a:r>
          </a:p>
        </p:txBody>
      </p:sp>
      <p:grpSp>
        <p:nvGrpSpPr>
          <p:cNvPr id="3076" name="Group 7"/>
          <p:cNvGrpSpPr>
            <a:grpSpLocks/>
          </p:cNvGrpSpPr>
          <p:nvPr/>
        </p:nvGrpSpPr>
        <p:grpSpPr bwMode="auto">
          <a:xfrm>
            <a:off x="526607" y="2368550"/>
            <a:ext cx="8216900" cy="3614738"/>
            <a:chOff x="344" y="1120"/>
            <a:chExt cx="5176" cy="2277"/>
          </a:xfrm>
        </p:grpSpPr>
        <p:pic>
          <p:nvPicPr>
            <p:cNvPr id="3077" name="Picture 4" descr="Microarray_to_pathway_to_regulatory_network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1120"/>
              <a:ext cx="5136" cy="2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8" name="Picture 18" descr="NG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4" t="22763" r="57071" b="42894"/>
            <a:stretch>
              <a:fillRect/>
            </a:stretch>
          </p:blipFill>
          <p:spPr bwMode="auto">
            <a:xfrm>
              <a:off x="529" y="2016"/>
              <a:ext cx="603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9" name="Text Box 19"/>
            <p:cNvSpPr txBox="1">
              <a:spLocks noChangeArrowheads="1"/>
            </p:cNvSpPr>
            <p:nvPr/>
          </p:nvSpPr>
          <p:spPr bwMode="auto">
            <a:xfrm>
              <a:off x="344" y="2544"/>
              <a:ext cx="952" cy="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Next Gen RNA-Seq</a:t>
              </a:r>
            </a:p>
          </p:txBody>
        </p:sp>
      </p:grpSp>
      <p:pic>
        <p:nvPicPr>
          <p:cNvPr id="9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79" y="132903"/>
            <a:ext cx="61817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3497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325440" y="381640"/>
            <a:ext cx="84931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pPr algn="ctr"/>
            <a:r>
              <a:rPr lang="en-GB" sz="1500" b="1">
                <a:latin typeface="Arial" charset="0"/>
              </a:rPr>
              <a:t>A GSEA overview illustrating the method.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" y="5943504"/>
            <a:ext cx="9106560" cy="943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40" y="1368144"/>
            <a:ext cx="7804800" cy="4115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671040" y="5972308"/>
            <a:ext cx="3918240" cy="231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r>
              <a:rPr lang="en-GB" sz="1100" b="1">
                <a:latin typeface="Arial" charset="0"/>
              </a:rPr>
              <a:t>Subramanian A et al. PNAS 2005;102:15545-15550</a:t>
            </a:r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97920" y="6613175"/>
            <a:ext cx="4930560" cy="3470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r>
              <a:rPr lang="en-GB" sz="900">
                <a:latin typeface="Arial" charset="0"/>
              </a:rPr>
              <a:t>©2005 by National Academy of Sciences</a:t>
            </a:r>
          </a:p>
        </p:txBody>
      </p:sp>
    </p:spTree>
    <p:extLst>
      <p:ext uri="{BB962C8B-B14F-4D97-AF65-F5344CB8AC3E}">
        <p14:creationId xmlns:p14="http://schemas.microsoft.com/office/powerpoint/2010/main" val="35937758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Kolmogorov–Smirnov (KS) Test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295" y="1431290"/>
            <a:ext cx="417195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8018" y="2839620"/>
            <a:ext cx="195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(</a:t>
            </a:r>
            <a:r>
              <a:rPr lang="en-US" sz="2000" dirty="0"/>
              <a:t>upregulated</a:t>
            </a:r>
            <a:r>
              <a:rPr lang="en-US" sz="2400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8018" y="6106451"/>
            <a:ext cx="195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(</a:t>
            </a:r>
            <a:r>
              <a:rPr lang="en-US" sz="2000" dirty="0"/>
              <a:t>downregulated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75337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Kolmogorov–Smirnov (KS) Test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295" y="1431290"/>
            <a:ext cx="417195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15608" y="3167271"/>
            <a:ext cx="3339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Large, positive enrichment score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8018" y="2839620"/>
            <a:ext cx="195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(</a:t>
            </a:r>
            <a:r>
              <a:rPr lang="en-US" sz="2000" dirty="0"/>
              <a:t>upregulated</a:t>
            </a:r>
            <a:r>
              <a:rPr lang="en-US" sz="2400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48018" y="6106451"/>
            <a:ext cx="195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(</a:t>
            </a:r>
            <a:r>
              <a:rPr lang="en-US" sz="2000" dirty="0"/>
              <a:t>downregulated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9679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Kolmogorov–Smirnov (KS) Test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295" y="1431290"/>
            <a:ext cx="4171950" cy="5143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15607" y="5877341"/>
            <a:ext cx="3379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Large, negative enrichment score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8018" y="2839620"/>
            <a:ext cx="195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(</a:t>
            </a:r>
            <a:r>
              <a:rPr lang="en-US" sz="2000" dirty="0"/>
              <a:t>upregulated</a:t>
            </a:r>
            <a:r>
              <a:rPr lang="en-US" sz="2400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48018" y="6106451"/>
            <a:ext cx="195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(</a:t>
            </a:r>
            <a:r>
              <a:rPr lang="en-US" sz="2000" dirty="0"/>
              <a:t>downregulated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7432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Kolmogorov–Smirnov (KS) Test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295" y="1431290"/>
            <a:ext cx="4171950" cy="5143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15608" y="4501699"/>
            <a:ext cx="2792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Near zero enrichment score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8018" y="2839620"/>
            <a:ext cx="195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(</a:t>
            </a:r>
            <a:r>
              <a:rPr lang="en-US" sz="2000" dirty="0"/>
              <a:t>upregulated</a:t>
            </a:r>
            <a:r>
              <a:rPr lang="en-US" sz="2400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48018" y="6106451"/>
            <a:ext cx="195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(</a:t>
            </a:r>
            <a:r>
              <a:rPr lang="en-US" sz="2000" dirty="0"/>
              <a:t>downregulated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848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Kolmogorov–Smirnov (KS) Test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820" y="2446062"/>
            <a:ext cx="5493544" cy="40576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41899" y="2446061"/>
            <a:ext cx="195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(</a:t>
            </a:r>
            <a:r>
              <a:rPr lang="en-US" sz="2000" dirty="0"/>
              <a:t>downregulated</a:t>
            </a:r>
            <a:r>
              <a:rPr lang="en-US" sz="2400" dirty="0"/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50087" y="2476839"/>
            <a:ext cx="1957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(upregulated)</a:t>
            </a:r>
          </a:p>
        </p:txBody>
      </p:sp>
    </p:spTree>
    <p:extLst>
      <p:ext uri="{BB962C8B-B14F-4D97-AF65-F5344CB8AC3E}">
        <p14:creationId xmlns:p14="http://schemas.microsoft.com/office/powerpoint/2010/main" val="3420161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Kolmogorov–Smirnov (KS) Test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820" y="2446062"/>
            <a:ext cx="5493544" cy="40576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50087" y="2476839"/>
            <a:ext cx="1957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(upregulated)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57848" y="2446062"/>
            <a:ext cx="195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(</a:t>
            </a:r>
            <a:r>
              <a:rPr lang="en-US" sz="2000" dirty="0"/>
              <a:t>downregulated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54006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Kolmogorov–Smirnov (KS) Test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820" y="2446062"/>
            <a:ext cx="5493544" cy="40576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50087" y="2476839"/>
            <a:ext cx="1957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(upregulated)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73797" y="2446061"/>
            <a:ext cx="195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(</a:t>
            </a:r>
            <a:r>
              <a:rPr lang="en-US" sz="2000" dirty="0"/>
              <a:t>downregulated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852331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Kolmogorov–Smirnov (KS) Test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820" y="2446062"/>
            <a:ext cx="5493544" cy="40576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50087" y="2476839"/>
            <a:ext cx="1957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(upregulated)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57848" y="2446062"/>
            <a:ext cx="195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(</a:t>
            </a:r>
            <a:r>
              <a:rPr lang="en-US" sz="2000" dirty="0"/>
              <a:t>downregulated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441096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Kolmogorov–Smirnov (KS) Test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820" y="2446062"/>
            <a:ext cx="5493544" cy="40576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50087" y="2476839"/>
            <a:ext cx="1957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(upregulated)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25950" y="2446062"/>
            <a:ext cx="195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(</a:t>
            </a:r>
            <a:r>
              <a:rPr lang="en-US" sz="2000" dirty="0"/>
              <a:t>downregulated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68823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biological pathways??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876800"/>
            <a:ext cx="8229600" cy="1879379"/>
          </a:xfrm>
        </p:spPr>
        <p:txBody>
          <a:bodyPr>
            <a:normAutofit/>
          </a:bodyPr>
          <a:lstStyle/>
          <a:p>
            <a:r>
              <a:rPr lang="en-US" sz="2000" dirty="0"/>
              <a:t>Pathway types: </a:t>
            </a:r>
          </a:p>
          <a:p>
            <a:pPr lvl="1"/>
            <a:r>
              <a:rPr lang="en-US" sz="2000" dirty="0"/>
              <a:t>Metabolic pathway</a:t>
            </a:r>
          </a:p>
          <a:p>
            <a:pPr lvl="1"/>
            <a:r>
              <a:rPr lang="en-US" sz="2000" dirty="0"/>
              <a:t>Ontologies</a:t>
            </a:r>
          </a:p>
          <a:p>
            <a:pPr lvl="1"/>
            <a:r>
              <a:rPr lang="en-US" sz="2000" dirty="0"/>
              <a:t>Gene regulation pathways</a:t>
            </a:r>
          </a:p>
          <a:p>
            <a:pPr lvl="1"/>
            <a:r>
              <a:rPr lang="en-US" sz="2000" dirty="0"/>
              <a:t>Signal transduction pathways</a:t>
            </a:r>
          </a:p>
        </p:txBody>
      </p:sp>
      <p:pic>
        <p:nvPicPr>
          <p:cNvPr id="4" name="Picture 2" descr="mad03423_05_09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2808" y="2427813"/>
            <a:ext cx="4665921" cy="277579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77701" y="1295400"/>
            <a:ext cx="8229600" cy="1214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Definition in Wikipedia: </a:t>
            </a:r>
          </a:p>
          <a:p>
            <a:pPr lvl="1"/>
            <a:r>
              <a:rPr lang="en-US" sz="2000" dirty="0"/>
              <a:t>"... a series of actions among molecules in a cell that leads to a certain product or a change in a cell."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5389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Kolmogorov–Smirnov (KS) Test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66" y="2345426"/>
            <a:ext cx="2571750" cy="32146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484" y="2345426"/>
            <a:ext cx="2571750" cy="32146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905" y="2379716"/>
            <a:ext cx="2668191" cy="31803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6889" y="1548720"/>
            <a:ext cx="2693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Many genes</a:t>
            </a:r>
          </a:p>
          <a:p>
            <a:pPr algn="ctr"/>
            <a:r>
              <a:rPr lang="en-US" sz="2400" b="1" dirty="0"/>
              <a:t>upregulated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25248" y="1514430"/>
            <a:ext cx="2693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Genes</a:t>
            </a:r>
          </a:p>
          <a:p>
            <a:pPr algn="ctr"/>
            <a:r>
              <a:rPr lang="en-US" sz="2400" b="1" dirty="0"/>
              <a:t>randomly distributed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3607" y="1514429"/>
            <a:ext cx="2693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Many genes</a:t>
            </a:r>
          </a:p>
          <a:p>
            <a:pPr algn="ctr"/>
            <a:r>
              <a:rPr lang="en-US" sz="2400" b="1" dirty="0"/>
              <a:t>downregulated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6012" y="5560115"/>
            <a:ext cx="2693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Large positive</a:t>
            </a:r>
          </a:p>
          <a:p>
            <a:pPr algn="ctr"/>
            <a:r>
              <a:rPr lang="en-US" sz="2400" dirty="0"/>
              <a:t>enrichment score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25247" y="5560114"/>
            <a:ext cx="2693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Near zero</a:t>
            </a:r>
          </a:p>
          <a:p>
            <a:pPr algn="ctr"/>
            <a:r>
              <a:rPr lang="en-US" sz="2400" dirty="0"/>
              <a:t>enrichment score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24483" y="5560113"/>
            <a:ext cx="2693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Large negative</a:t>
            </a:r>
          </a:p>
          <a:p>
            <a:pPr algn="ctr"/>
            <a:r>
              <a:rPr lang="en-US" sz="2400" dirty="0"/>
              <a:t>enrichment score</a:t>
            </a:r>
          </a:p>
        </p:txBody>
      </p:sp>
    </p:spTree>
    <p:extLst>
      <p:ext uri="{BB962C8B-B14F-4D97-AF65-F5344CB8AC3E}">
        <p14:creationId xmlns:p14="http://schemas.microsoft.com/office/powerpoint/2010/main" val="89102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4" descr="GSEA_workfl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28600"/>
            <a:ext cx="5070475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Text Box 6"/>
          <p:cNvSpPr txBox="1">
            <a:spLocks noChangeArrowheads="1"/>
          </p:cNvSpPr>
          <p:nvPr/>
        </p:nvSpPr>
        <p:spPr bwMode="auto">
          <a:xfrm>
            <a:off x="4678362" y="6468141"/>
            <a:ext cx="4289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srgbClr val="000000"/>
                </a:solidFill>
              </a:rPr>
              <a:t>Mootha</a:t>
            </a:r>
            <a:r>
              <a:rPr lang="en-US" sz="1400" dirty="0">
                <a:solidFill>
                  <a:srgbClr val="000000"/>
                </a:solidFill>
              </a:rPr>
              <a:t> et al., Nature Genetics, 2003, 34(3):267-273</a:t>
            </a:r>
          </a:p>
        </p:txBody>
      </p:sp>
    </p:spTree>
    <p:extLst>
      <p:ext uri="{BB962C8B-B14F-4D97-AF65-F5344CB8AC3E}">
        <p14:creationId xmlns:p14="http://schemas.microsoft.com/office/powerpoint/2010/main" val="12683183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Additional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820920"/>
          </a:xfrm>
        </p:spPr>
        <p:txBody>
          <a:bodyPr>
            <a:normAutofit/>
          </a:bodyPr>
          <a:lstStyle/>
          <a:p>
            <a:r>
              <a:rPr lang="en-US" dirty="0"/>
              <a:t>Apply a multiple comparison correction (FDR)</a:t>
            </a:r>
          </a:p>
          <a:p>
            <a:r>
              <a:rPr lang="en-US" dirty="0"/>
              <a:t>Interpret p-values cautiously</a:t>
            </a:r>
          </a:p>
          <a:p>
            <a:r>
              <a:rPr lang="en-US" dirty="0"/>
              <a:t>Filter out gene sets that are too small or too big</a:t>
            </a:r>
          </a:p>
          <a:p>
            <a:r>
              <a:rPr lang="en-US" dirty="0"/>
              <a:t>Explore key drivers in significant pathways</a:t>
            </a:r>
          </a:p>
          <a:p>
            <a:r>
              <a:rPr lang="en-US" dirty="0"/>
              <a:t>Experimentally validate or follow up on significant gene sets</a:t>
            </a:r>
          </a:p>
        </p:txBody>
      </p:sp>
    </p:spTree>
    <p:extLst>
      <p:ext uri="{BB962C8B-B14F-4D97-AF65-F5344CB8AC3E}">
        <p14:creationId xmlns:p14="http://schemas.microsoft.com/office/powerpoint/2010/main" val="250078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Other Types of Pathway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820920"/>
          </a:xfrm>
        </p:spPr>
        <p:txBody>
          <a:bodyPr>
            <a:normAutofit/>
          </a:bodyPr>
          <a:lstStyle/>
          <a:p>
            <a:r>
              <a:rPr lang="en-US" dirty="0"/>
              <a:t>Other data types (genotype, copy number, etc.)</a:t>
            </a:r>
          </a:p>
          <a:p>
            <a:r>
              <a:rPr lang="en-US" dirty="0"/>
              <a:t>Other types of gene lists (genes from proteomics, </a:t>
            </a:r>
            <a:r>
              <a:rPr lang="en-US" dirty="0" err="1"/>
              <a:t>ChIP</a:t>
            </a:r>
            <a:r>
              <a:rPr lang="en-US" dirty="0"/>
              <a:t> targets, etc.)</a:t>
            </a:r>
          </a:p>
          <a:p>
            <a:r>
              <a:rPr lang="en-US" dirty="0"/>
              <a:t>Custom gene sets (genes of interest, DEGs from another analysis, etc.)</a:t>
            </a:r>
          </a:p>
        </p:txBody>
      </p:sp>
    </p:spTree>
    <p:extLst>
      <p:ext uri="{BB962C8B-B14F-4D97-AF65-F5344CB8AC3E}">
        <p14:creationId xmlns:p14="http://schemas.microsoft.com/office/powerpoint/2010/main" val="104258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Kolmogorov–Smirnov (KS)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82092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Used in Gene Set Enrichment Analysis (GSEA)</a:t>
            </a:r>
          </a:p>
          <a:p>
            <a:pPr lvl="1"/>
            <a:r>
              <a:rPr lang="en-US" dirty="0"/>
              <a:t>Free software (</a:t>
            </a:r>
            <a:r>
              <a:rPr lang="en-US" dirty="0">
                <a:hlinkClick r:id="rId2"/>
              </a:rPr>
              <a:t>http://www.broadinstitute.org/gsea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Pros:</a:t>
            </a:r>
          </a:p>
          <a:p>
            <a:pPr lvl="2"/>
            <a:r>
              <a:rPr lang="en-US" dirty="0"/>
              <a:t>Large collection of gene sets</a:t>
            </a:r>
          </a:p>
          <a:p>
            <a:pPr lvl="2"/>
            <a:r>
              <a:rPr lang="en-US" dirty="0"/>
              <a:t>Uses more information than methods that only use DEG list</a:t>
            </a:r>
          </a:p>
          <a:p>
            <a:pPr lvl="2"/>
            <a:r>
              <a:rPr lang="en-US" dirty="0"/>
              <a:t>Enrichment plot improves interpretability</a:t>
            </a:r>
          </a:p>
          <a:p>
            <a:pPr lvl="1"/>
            <a:r>
              <a:rPr lang="en-US" dirty="0"/>
              <a:t>Cons:</a:t>
            </a:r>
          </a:p>
          <a:p>
            <a:pPr lvl="2"/>
            <a:r>
              <a:rPr lang="en-US" dirty="0"/>
              <a:t>Permutation-based p-values</a:t>
            </a:r>
          </a:p>
        </p:txBody>
      </p:sp>
    </p:spTree>
    <p:extLst>
      <p:ext uri="{BB962C8B-B14F-4D97-AF65-F5344CB8AC3E}">
        <p14:creationId xmlns:p14="http://schemas.microsoft.com/office/powerpoint/2010/main" val="337227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caveat in pathway analysis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Concerns with GO based pathway analysis</a:t>
            </a:r>
          </a:p>
          <a:p>
            <a:pPr lvl="1"/>
            <a:r>
              <a:rPr lang="en-US" sz="2000" dirty="0"/>
              <a:t>Ignore GO hierarchy – treat each term independently</a:t>
            </a:r>
          </a:p>
          <a:p>
            <a:pPr lvl="1"/>
            <a:r>
              <a:rPr lang="en-US" sz="2000" dirty="0"/>
              <a:t>Ignore gene (expression) level/rank</a:t>
            </a:r>
          </a:p>
          <a:p>
            <a:pPr lvl="1"/>
            <a:r>
              <a:rPr lang="en-US" sz="2000" dirty="0"/>
              <a:t>Ignore correlation – assuming genes (in a category) are uncorrelated</a:t>
            </a:r>
          </a:p>
          <a:p>
            <a:pPr lvl="1"/>
            <a:r>
              <a:rPr lang="en-US" sz="2000" dirty="0"/>
              <a:t>Sampling over genes (observation)</a:t>
            </a:r>
          </a:p>
          <a:p>
            <a:pPr lvl="1"/>
            <a:r>
              <a:rPr lang="en-US" sz="2000" dirty="0"/>
              <a:t>All these make</a:t>
            </a:r>
            <a:r>
              <a:rPr lang="en-US" sz="2000" i="1" dirty="0"/>
              <a:t> p </a:t>
            </a:r>
            <a:r>
              <a:rPr lang="en-US" sz="2000" dirty="0"/>
              <a:t>values quite unclear</a:t>
            </a:r>
          </a:p>
          <a:p>
            <a:r>
              <a:rPr lang="en-US" dirty="0"/>
              <a:t>Facts on the non-parametric approach</a:t>
            </a:r>
          </a:p>
          <a:p>
            <a:pPr lvl="1"/>
            <a:r>
              <a:rPr lang="en-US" i="1" dirty="0"/>
              <a:t>Pros</a:t>
            </a:r>
            <a:endParaRPr lang="en-US" dirty="0"/>
          </a:p>
          <a:p>
            <a:pPr lvl="2"/>
            <a:r>
              <a:rPr lang="en-US" dirty="0"/>
              <a:t>Relax on “strong assumption”</a:t>
            </a:r>
          </a:p>
          <a:p>
            <a:pPr lvl="2"/>
            <a:r>
              <a:rPr lang="en-US" dirty="0"/>
              <a:t>Customized gene set is allowed</a:t>
            </a:r>
          </a:p>
          <a:p>
            <a:pPr lvl="1"/>
            <a:r>
              <a:rPr lang="en-US" i="1" dirty="0"/>
              <a:t>Cons </a:t>
            </a:r>
          </a:p>
          <a:p>
            <a:pPr lvl="2"/>
            <a:r>
              <a:rPr lang="en-US" dirty="0"/>
              <a:t>Computationally intensive </a:t>
            </a:r>
          </a:p>
          <a:p>
            <a:pPr lvl="2"/>
            <a:r>
              <a:rPr lang="en-US" dirty="0"/>
              <a:t>Some concerns on the statistical power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0670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universe matters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447800"/>
            <a:ext cx="8610600" cy="685799"/>
          </a:xfrm>
        </p:spPr>
        <p:txBody>
          <a:bodyPr>
            <a:normAutofit/>
          </a:bodyPr>
          <a:lstStyle/>
          <a:p>
            <a:r>
              <a:rPr lang="en-US" dirty="0"/>
              <a:t>It is important to choose the universe correctly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918767"/>
              </p:ext>
            </p:extLst>
          </p:nvPr>
        </p:nvGraphicFramePr>
        <p:xfrm>
          <a:off x="1143000" y="2660349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Non-DEGs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 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Not in 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18104" y="2127736"/>
            <a:ext cx="4185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1: universe is all genes in the genome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564003"/>
              </p:ext>
            </p:extLst>
          </p:nvPr>
        </p:nvGraphicFramePr>
        <p:xfrm>
          <a:off x="1143000" y="5000736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Non-DEGs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 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Not in 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29826" y="4514216"/>
            <a:ext cx="406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2: universe is only expressed genes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89104" y="4158734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</a:t>
            </a:r>
            <a:r>
              <a:rPr lang="en-US" dirty="0"/>
              <a:t>=0.049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01368" y="6491232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</a:t>
            </a:r>
            <a:r>
              <a:rPr lang="en-US" dirty="0"/>
              <a:t>=0.0048</a:t>
            </a:r>
          </a:p>
        </p:txBody>
      </p:sp>
    </p:spTree>
    <p:extLst>
      <p:ext uri="{BB962C8B-B14F-4D97-AF65-F5344CB8AC3E}">
        <p14:creationId xmlns:p14="http://schemas.microsoft.com/office/powerpoint/2010/main" val="4006114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Sets are overlapped</a:t>
            </a:r>
          </a:p>
        </p:txBody>
      </p:sp>
      <p:sp>
        <p:nvSpPr>
          <p:cNvPr id="3" name="Oval 2"/>
          <p:cNvSpPr/>
          <p:nvPr/>
        </p:nvSpPr>
        <p:spPr>
          <a:xfrm>
            <a:off x="1619459" y="2219429"/>
            <a:ext cx="4953000" cy="2971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597310" y="2219429"/>
            <a:ext cx="4953000" cy="2971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883500" y="2981849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173226" y="4206910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47233" y="4080049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381729" y="2797627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381919" y="3560046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162530" y="2999433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196402" y="3140107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000270" y="2861268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940062" y="2970125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893088" y="3962818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153129" y="34851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62200" y="43434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923315" y="41148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239000" y="35433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067529" y="2492827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451878" y="46482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140110" y="1651697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63471" y="1651697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739202" y="2177141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7848600" y="1956497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127090" y="46482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488345" y="4802275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397262" y="5243565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227195" y="4390711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838929" y="4430067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</a:t>
            </a:r>
          </a:p>
        </p:txBody>
      </p:sp>
      <p:sp>
        <p:nvSpPr>
          <p:cNvPr id="35" name="Oval 34"/>
          <p:cNvSpPr/>
          <p:nvPr/>
        </p:nvSpPr>
        <p:spPr>
          <a:xfrm>
            <a:off x="3748035" y="2399039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133600" y="3653413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861268" y="3403459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8686800" y="3848100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126253" y="2999433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854023" y="5753910"/>
            <a:ext cx="518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 B is enriched only because of it overlap with set A</a:t>
            </a:r>
          </a:p>
        </p:txBody>
      </p:sp>
    </p:spTree>
    <p:extLst>
      <p:ext uri="{BB962C8B-B14F-4D97-AF65-F5344CB8AC3E}">
        <p14:creationId xmlns:p14="http://schemas.microsoft.com/office/powerpoint/2010/main" val="2373277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325440" y="381640"/>
            <a:ext cx="84931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9pPr>
          </a:lstStyle>
          <a:p>
            <a:pPr algn="ctr"/>
            <a:r>
              <a:rPr lang="en-GB" sz="1500" b="1">
                <a:latin typeface="Arial" charset="0"/>
              </a:rPr>
              <a:t>The subgraph induced by the 10 most significant GO terms identified by a current state-of-the-art method for scoring GO terms for enrichment.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520" y="6283380"/>
            <a:ext cx="2534400" cy="505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313507" y="1039591"/>
            <a:ext cx="5533920" cy="5224869"/>
            <a:chOff x="1807200" y="979303"/>
            <a:chExt cx="5533920" cy="5224869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7200" y="979303"/>
              <a:ext cx="5533920" cy="4893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076" name="Text Box 4"/>
            <p:cNvSpPr txBox="1">
              <a:spLocks noChangeArrowheads="1"/>
            </p:cNvSpPr>
            <p:nvPr/>
          </p:nvSpPr>
          <p:spPr bwMode="auto">
            <a:xfrm>
              <a:off x="1807201" y="5972308"/>
              <a:ext cx="3918240" cy="2318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5pPr>
              <a:lvl6pPr marL="15367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6pPr>
              <a:lvl7pPr marL="19939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7pPr>
              <a:lvl8pPr marL="24511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8pPr>
              <a:lvl9pPr marL="29083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9pPr>
            </a:lstStyle>
            <a:p>
              <a:r>
                <a:rPr lang="en-GB" sz="1100" b="1">
                  <a:latin typeface="Arial" charset="0"/>
                </a:rPr>
                <a:t>Alexa A et al. Bioinformatics 2006;22:1600-1607</a:t>
              </a:r>
            </a:p>
          </p:txBody>
        </p:sp>
      </p:grp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97920" y="6450438"/>
            <a:ext cx="4930560" cy="3470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9pPr>
          </a:lstStyle>
          <a:p>
            <a:r>
              <a:rPr lang="en-GB" sz="900">
                <a:latin typeface="Arial" charset="0"/>
              </a:rPr>
              <a:t>© The Author 2006. Published by Oxford University Press. All rights reserved. For Permissions, please email: journals.permissions@oxfordjournals.org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47844" y="1524000"/>
            <a:ext cx="3600858" cy="4693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b="1" dirty="0" err="1"/>
              <a:t>TopGO’s</a:t>
            </a:r>
            <a:r>
              <a:rPr lang="en-US" b="1" dirty="0"/>
              <a:t> elimination algorithm</a:t>
            </a:r>
          </a:p>
          <a:p>
            <a:r>
              <a:rPr lang="en-US" dirty="0"/>
              <a:t>  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/>
              <a:t>    Test the leaf sets first. If significant, </a:t>
            </a:r>
          </a:p>
          <a:p>
            <a:r>
              <a:rPr lang="en-US" sz="1400" dirty="0"/>
              <a:t>           remove its “genes” before testing its</a:t>
            </a:r>
          </a:p>
          <a:p>
            <a:r>
              <a:rPr lang="en-US" sz="1400" dirty="0"/>
              <a:t>           ancestor sets</a:t>
            </a:r>
          </a:p>
          <a:p>
            <a:endParaRPr lang="en-US" sz="1400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 err="1"/>
              <a:t>TopGO’s</a:t>
            </a:r>
            <a:r>
              <a:rPr lang="en-US" b="1" dirty="0"/>
              <a:t> weight algorithm</a:t>
            </a: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400" dirty="0"/>
              <a:t>The genes are weighted by their relevance </a:t>
            </a:r>
          </a:p>
          <a:p>
            <a:pPr>
              <a:lnSpc>
                <a:spcPct val="125000"/>
              </a:lnSpc>
            </a:pPr>
            <a:r>
              <a:rPr lang="en-US" sz="1400" dirty="0"/>
              <a:t>       in the significant nodes.</a:t>
            </a: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400" dirty="0"/>
              <a:t>The enrichment score of a parent (gene </a:t>
            </a:r>
          </a:p>
          <a:p>
            <a:pPr>
              <a:lnSpc>
                <a:spcPct val="125000"/>
              </a:lnSpc>
            </a:pPr>
            <a:r>
              <a:rPr lang="en-US" sz="1400" dirty="0"/>
              <a:t>        node u) is compared with the scores of</a:t>
            </a:r>
          </a:p>
          <a:p>
            <a:pPr>
              <a:lnSpc>
                <a:spcPct val="125000"/>
              </a:lnSpc>
            </a:pPr>
            <a:r>
              <a:rPr lang="en-US" sz="1400" dirty="0"/>
              <a:t>        its children.</a:t>
            </a: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400" dirty="0"/>
              <a:t> Children with a better score than u </a:t>
            </a:r>
          </a:p>
          <a:p>
            <a:pPr>
              <a:lnSpc>
                <a:spcPct val="125000"/>
              </a:lnSpc>
            </a:pPr>
            <a:r>
              <a:rPr lang="en-US" sz="1400" dirty="0"/>
              <a:t>        represent the interesting genes better.  </a:t>
            </a:r>
          </a:p>
          <a:p>
            <a:pPr>
              <a:lnSpc>
                <a:spcPct val="125000"/>
              </a:lnSpc>
            </a:pPr>
            <a:r>
              <a:rPr lang="en-US" sz="1400" dirty="0"/>
              <a:t>        Therefore, their significance is increased</a:t>
            </a: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400" dirty="0"/>
              <a:t> Children with a lower score than u have </a:t>
            </a:r>
          </a:p>
          <a:p>
            <a:pPr>
              <a:lnSpc>
                <a:spcPct val="125000"/>
              </a:lnSpc>
            </a:pPr>
            <a:r>
              <a:rPr lang="en-US" sz="1400" dirty="0"/>
              <a:t>        their significance reduced.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65106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Now, it is your turn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Hands on practice on both parametric and non-parametric</a:t>
            </a:r>
          </a:p>
        </p:txBody>
      </p:sp>
    </p:spTree>
    <p:extLst>
      <p:ext uri="{BB962C8B-B14F-4D97-AF65-F5344CB8AC3E}">
        <p14:creationId xmlns:p14="http://schemas.microsoft.com/office/powerpoint/2010/main" val="2506544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44" y="2209800"/>
            <a:ext cx="9144000" cy="3121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oxidative phosphorylation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5321" y="6362551"/>
            <a:ext cx="8499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http://employees.csbsju.edu/hjakubowski/classes/ch331/oxphos/olcouplingoxphos.html</a:t>
            </a:r>
          </a:p>
        </p:txBody>
      </p:sp>
    </p:spTree>
    <p:extLst>
      <p:ext uri="{BB962C8B-B14F-4D97-AF65-F5344CB8AC3E}">
        <p14:creationId xmlns:p14="http://schemas.microsoft.com/office/powerpoint/2010/main" val="38570232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160056" y="990600"/>
            <a:ext cx="7019925" cy="4648200"/>
            <a:chOff x="1133475" y="457200"/>
            <a:chExt cx="6875463" cy="5059201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3475" y="1311115"/>
              <a:ext cx="6875463" cy="4205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" name="Straight Arrow Connector 2"/>
            <p:cNvCxnSpPr/>
            <p:nvPr/>
          </p:nvCxnSpPr>
          <p:spPr>
            <a:xfrm flipH="1">
              <a:off x="4038600" y="762000"/>
              <a:ext cx="838200" cy="1143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880344" y="457200"/>
              <a:ext cx="1855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Click to download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11680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9365" y="1600200"/>
            <a:ext cx="8960971" cy="4042144"/>
            <a:chOff x="129365" y="1600200"/>
            <a:chExt cx="8960971" cy="4042144"/>
          </a:xfrm>
        </p:grpSpPr>
        <p:pic>
          <p:nvPicPr>
            <p:cNvPr id="3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365" y="1600200"/>
              <a:ext cx="8960971" cy="4042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3094070" y="4766560"/>
              <a:ext cx="2781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Provide your email</a:t>
              </a:r>
            </a:p>
          </p:txBody>
        </p:sp>
        <p:sp>
          <p:nvSpPr>
            <p:cNvPr id="5" name="Left Arrow 4"/>
            <p:cNvSpPr/>
            <p:nvPr/>
          </p:nvSpPr>
          <p:spPr>
            <a:xfrm>
              <a:off x="2349798" y="4844901"/>
              <a:ext cx="685800" cy="2286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38336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\\userdata.niehs.nih.gov\bennettb\My Documents\Presentations\Pathways Short Course (07-29-15)\GSEA_exampl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54" y="1824153"/>
            <a:ext cx="6961823" cy="428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GSEA Example</a:t>
            </a:r>
          </a:p>
        </p:txBody>
      </p:sp>
      <p:sp>
        <p:nvSpPr>
          <p:cNvPr id="4" name="Oval 3"/>
          <p:cNvSpPr/>
          <p:nvPr/>
        </p:nvSpPr>
        <p:spPr>
          <a:xfrm>
            <a:off x="6557960" y="4149090"/>
            <a:ext cx="1127286" cy="594360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596537" y="4939666"/>
            <a:ext cx="990126" cy="603884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8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34" y="866561"/>
            <a:ext cx="8915399" cy="5943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990600" y="393037"/>
            <a:ext cx="1750267" cy="1283363"/>
            <a:chOff x="990600" y="393037"/>
            <a:chExt cx="1750267" cy="1283363"/>
          </a:xfrm>
        </p:grpSpPr>
        <p:cxnSp>
          <p:nvCxnSpPr>
            <p:cNvPr id="3" name="Straight Arrow Connector 2"/>
            <p:cNvCxnSpPr/>
            <p:nvPr/>
          </p:nvCxnSpPr>
          <p:spPr>
            <a:xfrm flipH="1">
              <a:off x="990600" y="609600"/>
              <a:ext cx="990600" cy="1066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1968796" y="393037"/>
              <a:ext cx="772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Step 1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107563" y="393037"/>
            <a:ext cx="3515271" cy="1763598"/>
            <a:chOff x="1107563" y="393037"/>
            <a:chExt cx="3515271" cy="1763598"/>
          </a:xfrm>
        </p:grpSpPr>
        <p:cxnSp>
          <p:nvCxnSpPr>
            <p:cNvPr id="8" name="Straight Arrow Connector 7"/>
            <p:cNvCxnSpPr/>
            <p:nvPr/>
          </p:nvCxnSpPr>
          <p:spPr>
            <a:xfrm flipH="1">
              <a:off x="1107563" y="609600"/>
              <a:ext cx="2743200" cy="154703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850763" y="393037"/>
              <a:ext cx="772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Step 2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676400" y="393037"/>
            <a:ext cx="4886871" cy="2273963"/>
            <a:chOff x="1676400" y="393037"/>
            <a:chExt cx="4886871" cy="2273963"/>
          </a:xfrm>
        </p:grpSpPr>
        <p:cxnSp>
          <p:nvCxnSpPr>
            <p:cNvPr id="13" name="Straight Arrow Connector 12"/>
            <p:cNvCxnSpPr/>
            <p:nvPr/>
          </p:nvCxnSpPr>
          <p:spPr>
            <a:xfrm flipH="1">
              <a:off x="1676400" y="609600"/>
              <a:ext cx="4114800" cy="20574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791200" y="393037"/>
              <a:ext cx="772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Step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47568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GSEA Example</a:t>
            </a:r>
          </a:p>
        </p:txBody>
      </p:sp>
      <p:pic>
        <p:nvPicPr>
          <p:cNvPr id="3075" name="Picture 3" descr="\\userdata.niehs.nih.gov\bennettb\My Documents\Presentations\Pathways Short Course (07-29-15)\GSEA_example_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63" y="1451928"/>
            <a:ext cx="4955381" cy="511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2138363" y="1905001"/>
            <a:ext cx="703421" cy="409575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70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GSEA Example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9023" y="1451928"/>
            <a:ext cx="4954062" cy="511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3544253" y="2202179"/>
            <a:ext cx="789146" cy="409575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94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GSEA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Supported file types:</a:t>
            </a:r>
          </a:p>
          <a:p>
            <a:pPr lvl="1"/>
            <a:r>
              <a:rPr lang="en-US" sz="2000" dirty="0">
                <a:hlinkClick r:id="rId2"/>
              </a:rPr>
              <a:t>http://www.broadinstitute.org/cancer/software/gsea/wiki/index.php/Data_formats</a:t>
            </a:r>
            <a:endParaRPr lang="en-US" sz="2000" dirty="0"/>
          </a:p>
          <a:p>
            <a:r>
              <a:rPr lang="en-US" dirty="0"/>
              <a:t>Required:</a:t>
            </a:r>
          </a:p>
          <a:p>
            <a:pPr lvl="1"/>
            <a:r>
              <a:rPr lang="en-US" dirty="0"/>
              <a:t>Expression data file</a:t>
            </a:r>
          </a:p>
          <a:p>
            <a:pPr lvl="1"/>
            <a:r>
              <a:rPr lang="en-US" dirty="0"/>
              <a:t>Class label file</a:t>
            </a:r>
          </a:p>
          <a:p>
            <a:r>
              <a:rPr lang="en-US" dirty="0"/>
              <a:t>Optional:</a:t>
            </a:r>
          </a:p>
          <a:p>
            <a:pPr lvl="1"/>
            <a:r>
              <a:rPr lang="en-US" dirty="0"/>
              <a:t>Gene set file</a:t>
            </a:r>
          </a:p>
        </p:txBody>
      </p:sp>
    </p:spTree>
    <p:extLst>
      <p:ext uri="{BB962C8B-B14F-4D97-AF65-F5344CB8AC3E}">
        <p14:creationId xmlns:p14="http://schemas.microsoft.com/office/powerpoint/2010/main" val="379159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GSEA Example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43208" y="1451928"/>
            <a:ext cx="4945691" cy="511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2074069" y="2247899"/>
            <a:ext cx="789146" cy="409575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27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GSEA Example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43208" y="1467370"/>
            <a:ext cx="4945691" cy="508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2751296" y="1813558"/>
            <a:ext cx="4642485" cy="3044192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76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477375" cy="801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1066800" y="5440497"/>
            <a:ext cx="1361204" cy="409577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7924800" y="7391400"/>
            <a:ext cx="1361204" cy="409577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0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pathway analysis?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936" y="1522729"/>
            <a:ext cx="8282464" cy="5118101"/>
          </a:xfrm>
        </p:spPr>
        <p:txBody>
          <a:bodyPr>
            <a:normAutofit/>
          </a:bodyPr>
          <a:lstStyle/>
          <a:p>
            <a:r>
              <a:rPr lang="en-US" dirty="0"/>
              <a:t>Biological responses are systematic and collaborative </a:t>
            </a:r>
          </a:p>
          <a:p>
            <a:r>
              <a:rPr lang="en-US" dirty="0"/>
              <a:t>Modern technologies provide high-throughput measurement</a:t>
            </a:r>
          </a:p>
          <a:p>
            <a:r>
              <a:rPr lang="en-US" dirty="0"/>
              <a:t>Rich knowledge-based accumulation available</a:t>
            </a:r>
          </a:p>
          <a:p>
            <a:r>
              <a:rPr lang="en-US" dirty="0"/>
              <a:t>Statistical frame works provide the analytical component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53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486900" cy="800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H="1">
            <a:off x="1981200" y="5410200"/>
            <a:ext cx="1066800" cy="2286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048000" y="5145706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33015536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660" y="65568"/>
            <a:ext cx="4792765" cy="6781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80176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3775"/>
            <a:ext cx="9144000" cy="526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5257800" y="1066800"/>
            <a:ext cx="789146" cy="409575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GSEA Example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07" y="1403267"/>
            <a:ext cx="7696199" cy="5319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42826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Lipid metabolism enriched -- GSEA</a:t>
            </a:r>
          </a:p>
        </p:txBody>
      </p:sp>
      <p:pic>
        <p:nvPicPr>
          <p:cNvPr id="5122" name="Picture 2" descr="C:\Users\li11\gsea_home\output\apr26\my_analysis.Gsea.1367006008960\enplot_LIPID_METABOLIC_PROCESS_1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167640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514600"/>
            <a:ext cx="3619500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97059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9" y="487330"/>
            <a:ext cx="9067800" cy="5943600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hlinkClick r:id="rId2"/>
              </a:rPr>
              <a:t>http://www-stat.stanford.edu/~tibs/GSA/</a:t>
            </a:r>
            <a:endParaRPr lang="en-US" dirty="0"/>
          </a:p>
          <a:p>
            <a:r>
              <a:rPr lang="en-US" dirty="0">
                <a:hlinkClick r:id="rId3"/>
              </a:rPr>
              <a:t>http://www.netsci.org/Resources/Software/Bioinform/pathwayanalysis.html</a:t>
            </a:r>
            <a:endParaRPr lang="en-US" dirty="0"/>
          </a:p>
          <a:p>
            <a:r>
              <a:rPr lang="en-US" dirty="0">
                <a:hlinkClick r:id="rId4"/>
              </a:rPr>
              <a:t>http://www.broadinstitute.org/gsea/index.jsp</a:t>
            </a:r>
            <a:endParaRPr lang="en-US" dirty="0"/>
          </a:p>
          <a:p>
            <a:r>
              <a:rPr lang="en-US" dirty="0">
                <a:hlinkClick r:id="rId5"/>
              </a:rPr>
              <a:t>http://david.abcc.ncifcrf.gov/</a:t>
            </a:r>
            <a:endParaRPr lang="en-US" dirty="0"/>
          </a:p>
          <a:p>
            <a:r>
              <a:rPr lang="en-US" dirty="0">
                <a:hlinkClick r:id="rId6"/>
              </a:rPr>
              <a:t>http://www.biocarta.com/</a:t>
            </a:r>
            <a:endParaRPr lang="en-US" dirty="0"/>
          </a:p>
          <a:p>
            <a:r>
              <a:rPr lang="en-US" dirty="0">
                <a:hlinkClick r:id="rId7"/>
              </a:rPr>
              <a:t>http://web.expasy.org/pathways/</a:t>
            </a:r>
            <a:endParaRPr lang="en-US" dirty="0"/>
          </a:p>
          <a:p>
            <a:r>
              <a:rPr lang="en-US" dirty="0">
                <a:hlinkClick r:id="rId8"/>
              </a:rPr>
              <a:t>http://www.genmapp.org/</a:t>
            </a:r>
            <a:endParaRPr lang="en-US" dirty="0"/>
          </a:p>
          <a:p>
            <a:r>
              <a:rPr lang="en-US" dirty="0">
                <a:hlinkClick r:id="rId9"/>
              </a:rPr>
              <a:t>http://www.genome.jp/kegg/</a:t>
            </a:r>
            <a:endParaRPr lang="en-US" dirty="0"/>
          </a:p>
          <a:p>
            <a:r>
              <a:rPr lang="en-US" dirty="0">
                <a:hlinkClick r:id="rId10"/>
              </a:rPr>
              <a:t>http://www.ingenuity.com/</a:t>
            </a:r>
            <a:endParaRPr lang="en-US" dirty="0"/>
          </a:p>
          <a:p>
            <a:r>
              <a:rPr lang="en-US" dirty="0">
                <a:hlinkClick r:id="rId11"/>
              </a:rPr>
              <a:t>http://www.genego.com/metacore.php</a:t>
            </a:r>
            <a:endParaRPr lang="en-US" dirty="0"/>
          </a:p>
          <a:p>
            <a:r>
              <a:rPr lang="en-US" dirty="0">
                <a:hlinkClick r:id="rId12"/>
              </a:rPr>
              <a:t>http://www.geneontology.org/</a:t>
            </a:r>
            <a:endParaRPr lang="en-US" dirty="0"/>
          </a:p>
          <a:p>
            <a:r>
              <a:rPr lang="en-US" i="1" dirty="0">
                <a:hlinkClick r:id="rId13"/>
              </a:rPr>
              <a:t>http://omicslab.genetics.ac.cn/</a:t>
            </a:r>
            <a:r>
              <a:rPr lang="en-US" b="1" i="1" dirty="0">
                <a:hlinkClick r:id="rId13"/>
              </a:rPr>
              <a:t>GOEAST</a:t>
            </a:r>
            <a:r>
              <a:rPr lang="en-US" i="1" dirty="0">
                <a:hlinkClick r:id="rId13"/>
              </a:rPr>
              <a:t>/tutorial.php</a:t>
            </a:r>
            <a:endParaRPr lang="en-US" i="1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i="1" dirty="0">
                <a:hlinkClick r:id="rId14"/>
              </a:rPr>
              <a:t>http://expressome.kobic.re.kr/GAzer/document.jsp</a:t>
            </a:r>
            <a:endParaRPr lang="en-US" i="1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i="1" dirty="0">
                <a:hlinkClick r:id="rId15"/>
              </a:rPr>
              <a:t>http://www.biobase-international.com/products</a:t>
            </a:r>
            <a:r>
              <a:rPr lang="en-US" i="1" dirty="0"/>
              <a:t> 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i="1" dirty="0">
                <a:hlinkClick r:id="rId16"/>
              </a:rPr>
              <a:t>http://jaspar.genereg.net/</a:t>
            </a:r>
            <a:endParaRPr lang="en-US" i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298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Biological responses are systematic and collaborative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936" y="1522729"/>
            <a:ext cx="8282464" cy="511810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Genes are associated and respond collectively toward perturbation or condition changes</a:t>
            </a:r>
          </a:p>
          <a:p>
            <a:r>
              <a:rPr lang="en-US" dirty="0"/>
              <a:t>Signal obtained from a collection of genes working together reflects a bigger picture</a:t>
            </a:r>
          </a:p>
          <a:p>
            <a:r>
              <a:rPr lang="en-US" dirty="0"/>
              <a:t>PA offers apparent advantage over single-gene analysis</a:t>
            </a:r>
          </a:p>
          <a:p>
            <a:pPr lvl="1"/>
            <a:r>
              <a:rPr lang="en-US" dirty="0"/>
              <a:t>Different samples from a common condition may have different key genes that are all driving changes in the same pathway</a:t>
            </a:r>
          </a:p>
          <a:p>
            <a:pPr lvl="1"/>
            <a:r>
              <a:rPr lang="en-US" dirty="0"/>
              <a:t>Pathways may be perturbed by subtle changes in many genes</a:t>
            </a:r>
          </a:p>
          <a:p>
            <a:pPr lvl="1"/>
            <a:r>
              <a:rPr lang="en-US" dirty="0"/>
              <a:t>A small list of enriched pathways may be easier to interpret than a large list of associated genes</a:t>
            </a:r>
          </a:p>
          <a:p>
            <a:pPr lvl="1"/>
            <a:r>
              <a:rPr lang="en-US" dirty="0"/>
              <a:t>Pathways results from different studies may overlap better than single-gene results</a:t>
            </a:r>
          </a:p>
        </p:txBody>
      </p:sp>
    </p:spTree>
    <p:extLst>
      <p:ext uri="{BB962C8B-B14F-4D97-AF65-F5344CB8AC3E}">
        <p14:creationId xmlns:p14="http://schemas.microsoft.com/office/powerpoint/2010/main" val="162064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Modern technologies provide high-throughput measurement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936" y="1522729"/>
            <a:ext cx="8282464" cy="5118101"/>
          </a:xfrm>
        </p:spPr>
        <p:txBody>
          <a:bodyPr>
            <a:normAutofit/>
          </a:bodyPr>
          <a:lstStyle/>
          <a:p>
            <a:r>
              <a:rPr lang="en-US" dirty="0"/>
              <a:t>Modern technologies offer large scale (landscape) measurement</a:t>
            </a:r>
          </a:p>
          <a:p>
            <a:pPr lvl="1"/>
            <a:r>
              <a:rPr lang="en-US" dirty="0" err="1"/>
              <a:t>MicroArray</a:t>
            </a:r>
            <a:r>
              <a:rPr lang="en-US" dirty="0"/>
              <a:t> gene expression</a:t>
            </a:r>
          </a:p>
          <a:p>
            <a:pPr lvl="1"/>
            <a:r>
              <a:rPr lang="en-US" dirty="0"/>
              <a:t>Whole genome exome array</a:t>
            </a:r>
          </a:p>
          <a:p>
            <a:pPr lvl="1"/>
            <a:r>
              <a:rPr lang="en-US" dirty="0"/>
              <a:t>Nano-strings</a:t>
            </a:r>
          </a:p>
          <a:p>
            <a:r>
              <a:rPr lang="en-US" dirty="0"/>
              <a:t>Next generation sequencing platforms</a:t>
            </a:r>
          </a:p>
          <a:p>
            <a:pPr lvl="1"/>
            <a:r>
              <a:rPr lang="en-US" dirty="0" err="1"/>
              <a:t>RNAseq</a:t>
            </a:r>
            <a:endParaRPr lang="en-US" dirty="0"/>
          </a:p>
          <a:p>
            <a:pPr lvl="1"/>
            <a:r>
              <a:rPr lang="en-US" dirty="0" err="1"/>
              <a:t>ChIP-seq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40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Rich knowledge-based accumulation available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err="1"/>
              <a:t>GeneOntology</a:t>
            </a:r>
            <a:r>
              <a:rPr lang="en-US" dirty="0"/>
              <a:t> (originated since 1998)</a:t>
            </a:r>
          </a:p>
          <a:p>
            <a:pPr lvl="1">
              <a:lnSpc>
                <a:spcPct val="80000"/>
              </a:lnSpc>
              <a:spcAft>
                <a:spcPct val="50000"/>
              </a:spcAft>
            </a:pPr>
            <a:r>
              <a:rPr lang="en-US" sz="2400" dirty="0"/>
              <a:t>Molecular function describing activities, such as catalytic or binding activities, at the molecular level</a:t>
            </a:r>
          </a:p>
          <a:p>
            <a:pPr lvl="1">
              <a:lnSpc>
                <a:spcPct val="80000"/>
              </a:lnSpc>
              <a:spcAft>
                <a:spcPct val="50000"/>
              </a:spcAft>
            </a:pPr>
            <a:r>
              <a:rPr lang="en-US" sz="2400" dirty="0"/>
              <a:t>Biological process referring to a biological objective to which the gene product contributes</a:t>
            </a:r>
          </a:p>
          <a:p>
            <a:pPr lvl="1">
              <a:lnSpc>
                <a:spcPct val="80000"/>
              </a:lnSpc>
              <a:spcAft>
                <a:spcPct val="50000"/>
              </a:spcAft>
            </a:pPr>
            <a:r>
              <a:rPr lang="en-US" sz="2400" dirty="0"/>
              <a:t>Cellular component referring to the place in the cell (i.e. the location) where a gene product is found</a:t>
            </a:r>
            <a:endParaRPr lang="en-US" dirty="0"/>
          </a:p>
          <a:p>
            <a:r>
              <a:rPr lang="en-US" dirty="0"/>
              <a:t>KEGG pathway (originated since 1996)</a:t>
            </a:r>
          </a:p>
          <a:p>
            <a:pPr lvl="1"/>
            <a:r>
              <a:rPr lang="en-US" dirty="0"/>
              <a:t>Metabolism: carbohydrates, energy, lipid, nucleotides, amino acid,  xenobiotics</a:t>
            </a:r>
          </a:p>
          <a:p>
            <a:pPr lvl="1"/>
            <a:r>
              <a:rPr lang="en-US" dirty="0"/>
              <a:t>Human diseases  </a:t>
            </a:r>
          </a:p>
          <a:p>
            <a:pPr lvl="1"/>
            <a:r>
              <a:rPr lang="en-US" dirty="0"/>
              <a:t>Genetic information processing </a:t>
            </a:r>
          </a:p>
          <a:p>
            <a:r>
              <a:rPr lang="en-US" dirty="0" err="1"/>
              <a:t>Transfac</a:t>
            </a:r>
            <a:r>
              <a:rPr lang="en-US" dirty="0"/>
              <a:t>/</a:t>
            </a:r>
            <a:r>
              <a:rPr lang="en-US" dirty="0" err="1"/>
              <a:t>Transpath</a:t>
            </a:r>
            <a:endParaRPr lang="en-US" dirty="0"/>
          </a:p>
          <a:p>
            <a:pPr lvl="1"/>
            <a:r>
              <a:rPr lang="en-US" dirty="0"/>
              <a:t>Data on transcription factors, their experimentally-proven binding sites, and regulated genes</a:t>
            </a:r>
          </a:p>
          <a:p>
            <a:pPr lvl="1"/>
            <a:r>
              <a:rPr lang="en-US" dirty="0"/>
              <a:t>Protein-protein interactions and directed modification of proteins involved in signal transduction pathways, </a:t>
            </a:r>
          </a:p>
          <a:p>
            <a:r>
              <a:rPr lang="en-US" dirty="0"/>
              <a:t>It is a knowledge based/driven approach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356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Molecular Signatures Database (</a:t>
            </a:r>
            <a:r>
              <a:rPr lang="en-US" dirty="0" err="1"/>
              <a:t>MSigDB</a:t>
            </a:r>
            <a:r>
              <a:rPr lang="en-US" dirty="0"/>
              <a:t> v5.2)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2">
              <a:spcBef>
                <a:spcPts val="1000"/>
              </a:spcBef>
            </a:pPr>
            <a:r>
              <a:rPr lang="en-US" dirty="0"/>
              <a:t>Free database (</a:t>
            </a:r>
            <a:r>
              <a:rPr lang="en-US" dirty="0">
                <a:hlinkClick r:id="rId2"/>
              </a:rPr>
              <a:t>http://www.broadinstitute.org/gsea/msigdb</a:t>
            </a:r>
            <a:r>
              <a:rPr lang="en-US" dirty="0"/>
              <a:t>)</a:t>
            </a:r>
          </a:p>
          <a:p>
            <a:pPr marL="228600" lvl="2">
              <a:spcBef>
                <a:spcPts val="1000"/>
              </a:spcBef>
            </a:pPr>
            <a:endParaRPr lang="en-US" dirty="0"/>
          </a:p>
          <a:p>
            <a:pPr marL="228600" lvl="2">
              <a:spcBef>
                <a:spcPts val="1000"/>
              </a:spcBef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512619"/>
            <a:ext cx="3610955" cy="38676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395" y="2726009"/>
            <a:ext cx="3610955" cy="344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2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21199</TotalTime>
  <Words>1906</Words>
  <Application>Microsoft Office PowerPoint</Application>
  <PresentationFormat>On-screen Show (4:3)</PresentationFormat>
  <Paragraphs>324</Paragraphs>
  <Slides>55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Cambria Math</vt:lpstr>
      <vt:lpstr>msgothic</vt:lpstr>
      <vt:lpstr>Wingdings</vt:lpstr>
      <vt:lpstr>Office Theme</vt:lpstr>
      <vt:lpstr>Pathway analysis</vt:lpstr>
      <vt:lpstr>The Road to Pathway Analysis</vt:lpstr>
      <vt:lpstr>What are biological pathways??</vt:lpstr>
      <vt:lpstr>The oxidative phosphorylation </vt:lpstr>
      <vt:lpstr>Why pathway analysis?</vt:lpstr>
      <vt:lpstr>Biological responses are systematic and collaborative </vt:lpstr>
      <vt:lpstr>Modern technologies provide high-throughput measurement</vt:lpstr>
      <vt:lpstr>Rich knowledge-based accumulation available</vt:lpstr>
      <vt:lpstr>Molecular Signatures Database (MSigDB v5.2)</vt:lpstr>
      <vt:lpstr>PowerPoint Presentation</vt:lpstr>
      <vt:lpstr>Statistical frame works</vt:lpstr>
      <vt:lpstr>Hypergeometric Test (Right-tailed)</vt:lpstr>
      <vt:lpstr>Hypergeometric distribution</vt:lpstr>
      <vt:lpstr>Pathway analysis (an analogy)</vt:lpstr>
      <vt:lpstr>Fisher’s Exact Test (FET) --right-tailed test</vt:lpstr>
      <vt:lpstr>Ingenuity Pathway Analysis (IPA)  --Knowledgebase </vt:lpstr>
      <vt:lpstr>IPA Enrichment Analysis</vt:lpstr>
      <vt:lpstr>PowerPoint Presentation</vt:lpstr>
      <vt:lpstr>A non-parametric approach</vt:lpstr>
      <vt:lpstr>PowerPoint Presentation</vt:lpstr>
      <vt:lpstr>Kolmogorov–Smirnov (KS) Test</vt:lpstr>
      <vt:lpstr>Kolmogorov–Smirnov (KS) Test</vt:lpstr>
      <vt:lpstr>Kolmogorov–Smirnov (KS) Test</vt:lpstr>
      <vt:lpstr>Kolmogorov–Smirnov (KS) Test</vt:lpstr>
      <vt:lpstr>Kolmogorov–Smirnov (KS) Test</vt:lpstr>
      <vt:lpstr>Kolmogorov–Smirnov (KS) Test</vt:lpstr>
      <vt:lpstr>Kolmogorov–Smirnov (KS) Test</vt:lpstr>
      <vt:lpstr>Kolmogorov–Smirnov (KS) Test</vt:lpstr>
      <vt:lpstr>Kolmogorov–Smirnov (KS) Test</vt:lpstr>
      <vt:lpstr>Kolmogorov–Smirnov (KS) Test</vt:lpstr>
      <vt:lpstr>PowerPoint Presentation</vt:lpstr>
      <vt:lpstr>Additional Processing</vt:lpstr>
      <vt:lpstr>Other Types of Pathway Analysis</vt:lpstr>
      <vt:lpstr>Kolmogorov–Smirnov (KS) Test</vt:lpstr>
      <vt:lpstr>Some caveat in pathway analysis </vt:lpstr>
      <vt:lpstr>The universe matters</vt:lpstr>
      <vt:lpstr>Sets are overlapped</vt:lpstr>
      <vt:lpstr>PowerPoint Presentation</vt:lpstr>
      <vt:lpstr>Now, it is your turn</vt:lpstr>
      <vt:lpstr>PowerPoint Presentation</vt:lpstr>
      <vt:lpstr>PowerPoint Presentation</vt:lpstr>
      <vt:lpstr>GSEA Example</vt:lpstr>
      <vt:lpstr>PowerPoint Presentation</vt:lpstr>
      <vt:lpstr>GSEA Example</vt:lpstr>
      <vt:lpstr>GSEA Example</vt:lpstr>
      <vt:lpstr>GSEA Example</vt:lpstr>
      <vt:lpstr>GSEA Example</vt:lpstr>
      <vt:lpstr>GSEA Example</vt:lpstr>
      <vt:lpstr>PowerPoint Presentation</vt:lpstr>
      <vt:lpstr>PowerPoint Presentation</vt:lpstr>
      <vt:lpstr>PowerPoint Presentation</vt:lpstr>
      <vt:lpstr>PowerPoint Presentation</vt:lpstr>
      <vt:lpstr>GSEA Example</vt:lpstr>
      <vt:lpstr>Lipid metabolism enriched -- GSEA</vt:lpstr>
      <vt:lpstr>PowerPoint Presentation</vt:lpstr>
    </vt:vector>
  </TitlesOfParts>
  <Company>NIEHS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Pathway analysis</dc:title>
  <dc:creator>sysprep</dc:creator>
  <cp:lastModifiedBy>Li, Jianying (NIH/NIEHS) [C]</cp:lastModifiedBy>
  <cp:revision>408</cp:revision>
  <cp:lastPrinted>2013-02-25T22:48:11Z</cp:lastPrinted>
  <dcterms:created xsi:type="dcterms:W3CDTF">2012-06-14T15:06:52Z</dcterms:created>
  <dcterms:modified xsi:type="dcterms:W3CDTF">2017-02-10T21:10:47Z</dcterms:modified>
</cp:coreProperties>
</file>